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74" autoAdjust="0"/>
  </p:normalViewPr>
  <p:slideViewPr>
    <p:cSldViewPr>
      <p:cViewPr varScale="1">
        <p:scale>
          <a:sx n="61" d="100"/>
          <a:sy n="61" d="100"/>
        </p:scale>
        <p:origin x="1416" y="43"/>
      </p:cViewPr>
      <p:guideLst>
        <p:guide orient="horz" pos="2160"/>
        <p:guide pos="3840"/>
      </p:guideLst>
    </p:cSldViewPr>
  </p:slideViewPr>
  <p:notesTextViewPr>
    <p:cViewPr>
      <p:scale>
        <a:sx n="1" d="1"/>
        <a:sy n="1" d="1"/>
      </p:scale>
      <p:origin x="0" y="0"/>
    </p:cViewPr>
  </p:notesTextViewPr>
  <p:sorterViewPr>
    <p:cViewPr>
      <p:scale>
        <a:sx n="150" d="100"/>
        <a:sy n="150" d="100"/>
      </p:scale>
      <p:origin x="0" y="22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84E26-3737-4147-B9FA-9D41AC501D94}" type="datetimeFigureOut">
              <a:rPr lang="en-US" smtClean="0"/>
              <a:t>10/5/2021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ECA73-27E3-4D32-A972-153CFE2ABFFE}" type="slidenum">
              <a:rPr lang="en-US" smtClean="0"/>
              <a:t>‹#›</a:t>
            </a:fld>
            <a:endParaRPr lang="en-US"/>
          </a:p>
        </p:txBody>
      </p:sp>
    </p:spTree>
    <p:extLst>
      <p:ext uri="{BB962C8B-B14F-4D97-AF65-F5344CB8AC3E}">
        <p14:creationId xmlns:p14="http://schemas.microsoft.com/office/powerpoint/2010/main" val="28301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keysight.co.j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ja-JP" altLang="en-US" sz="1200" b="1" dirty="0">
                <a:latin typeface="ＭＳ 明朝" pitchFamily="17" charset="-128"/>
                <a:ea typeface="ＭＳ 明朝" pitchFamily="17" charset="-128"/>
              </a:rPr>
              <a:t>オシロスコープの基本</a:t>
            </a:r>
          </a:p>
          <a:p>
            <a:r>
              <a:rPr kumimoji="1" lang="ja-JP" altLang="en-US" sz="1200" dirty="0">
                <a:latin typeface="ＭＳ 明朝" pitchFamily="17" charset="-128"/>
                <a:ea typeface="ＭＳ 明朝" pitchFamily="17" charset="-128"/>
              </a:rPr>
              <a:t>「オシロスコープの基本、電気工学科および物理学科の学生向け」のプレゼンテーションにようこそ。オシロスコープは、最新のアナログ／デジタル電気回路で電圧／タイミング測定を行うための重要なツールです。電気工学科または物理学科を卒業してエレクトロニクス業界に入れば、デザインのテスト、検証、デバッグに、測定ツールとしてオシロスコープがどの測定器よりも頻繁に使用されていることがわかります。大学の</a:t>
            </a:r>
            <a:r>
              <a:rPr kumimoji="1" lang="en-US" altLang="ja-JP" sz="1200" dirty="0">
                <a:latin typeface="ＭＳ 明朝" pitchFamily="17" charset="-128"/>
                <a:ea typeface="ＭＳ 明朝" pitchFamily="17" charset="-128"/>
              </a:rPr>
              <a:t>EE</a:t>
            </a:r>
            <a:r>
              <a:rPr kumimoji="1" lang="ja-JP" altLang="en-US" sz="1200" dirty="0">
                <a:latin typeface="ＭＳ 明朝" pitchFamily="17" charset="-128"/>
                <a:ea typeface="ＭＳ 明朝" pitchFamily="17" charset="-128"/>
              </a:rPr>
              <a:t>または物理プログラムでも、オシロスコープは、さまざまな回路ラボで実験課題やデザインのテストと検証に最も頻繁に使用される測定ツールです。このオシロスコープの基本に関するプレゼンテーションを聞き、</a:t>
            </a:r>
            <a:r>
              <a:rPr kumimoji="1" lang="en-US" altLang="ja-JP" sz="1200" dirty="0">
                <a:latin typeface="ＭＳ 明朝" pitchFamily="17" charset="-128"/>
                <a:ea typeface="ＭＳ 明朝" pitchFamily="17" charset="-128"/>
              </a:rPr>
              <a:t>『</a:t>
            </a:r>
            <a:r>
              <a:rPr kumimoji="1" lang="en-US" altLang="ja-JP" sz="1200" dirty="0">
                <a:latin typeface="Arial" pitchFamily="34" charset="0"/>
                <a:ea typeface="ＭＳ 明朝" pitchFamily="17" charset="-128"/>
                <a:cs typeface="Arial" pitchFamily="34" charset="0"/>
              </a:rPr>
              <a:t>Oscilloscope Lab Guide and Tutorial</a:t>
            </a:r>
            <a:r>
              <a:rPr kumimoji="1" lang="en-US" altLang="ja-JP" sz="1200" dirty="0">
                <a:latin typeface="ＭＳ 明朝" pitchFamily="17" charset="-128"/>
                <a:ea typeface="ＭＳ 明朝" pitchFamily="17" charset="-128"/>
              </a:rPr>
              <a:t>』</a:t>
            </a:r>
            <a:r>
              <a:rPr kumimoji="1" lang="ja-JP" altLang="en-US" sz="1200" dirty="0">
                <a:latin typeface="ＭＳ 明朝" pitchFamily="17" charset="-128"/>
                <a:ea typeface="ＭＳ 明朝" pitchFamily="17" charset="-128"/>
              </a:rPr>
              <a:t>を使ってハンズオン・ラボを修了すると、オシロスコープおよびオシロスコープの有効活用法をより良く理解できるようになります。</a:t>
            </a:r>
          </a:p>
        </p:txBody>
      </p:sp>
      <p:sp>
        <p:nvSpPr>
          <p:cNvPr id="4" name="Slide Number Placeholder 3"/>
          <p:cNvSpPr>
            <a:spLocks noGrp="1"/>
          </p:cNvSpPr>
          <p:nvPr>
            <p:ph type="sldNum" sz="quarter" idx="10"/>
          </p:nvPr>
        </p:nvSpPr>
        <p:spPr/>
        <p:txBody>
          <a:bodyPr/>
          <a:lstStyle/>
          <a:p>
            <a:fld id="{C66ECA73-27E3-4D32-A972-153CFE2ABFFE}" type="slidenum">
              <a:rPr lang="en-US" smtClean="0"/>
              <a:t>1</a:t>
            </a:fld>
            <a:endParaRPr lang="en-US"/>
          </a:p>
        </p:txBody>
      </p:sp>
    </p:spTree>
    <p:extLst>
      <p:ext uri="{BB962C8B-B14F-4D97-AF65-F5344CB8AC3E}">
        <p14:creationId xmlns:p14="http://schemas.microsoft.com/office/powerpoint/2010/main" val="234850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測定の実行 </a:t>
            </a:r>
            <a:r>
              <a:rPr kumimoji="1" lang="en-US" altLang="ja-JP" sz="1100" b="1" dirty="0">
                <a:latin typeface="ＭＳ 明朝" pitchFamily="17" charset="-128"/>
                <a:ea typeface="ＭＳ 明朝" pitchFamily="17" charset="-128"/>
              </a:rPr>
              <a:t>– </a:t>
            </a:r>
            <a:r>
              <a:rPr kumimoji="1" lang="ja-JP" altLang="en-US" sz="1100" b="1" dirty="0">
                <a:latin typeface="ＭＳ 明朝" pitchFamily="17" charset="-128"/>
                <a:ea typeface="ＭＳ 明朝" pitchFamily="17" charset="-128"/>
              </a:rPr>
              <a:t>カーソルの使用</a:t>
            </a:r>
          </a:p>
          <a:p>
            <a:r>
              <a:rPr kumimoji="1" lang="ja-JP" altLang="en-US" sz="1100" dirty="0">
                <a:latin typeface="ＭＳ 明朝" pitchFamily="17" charset="-128"/>
                <a:ea typeface="ＭＳ 明朝" pitchFamily="17" charset="-128"/>
              </a:rPr>
              <a:t>電圧／タイミング測定のより精度の高い実行方法が、オシロスコープの</a:t>
            </a:r>
            <a:r>
              <a:rPr kumimoji="1" lang="en-US" altLang="ja-JP" sz="1100" dirty="0">
                <a:latin typeface="Arial" pitchFamily="34" charset="0"/>
                <a:ea typeface="ＭＳ 明朝" pitchFamily="17" charset="-128"/>
                <a:cs typeface="Arial" pitchFamily="34" charset="0"/>
              </a:rPr>
              <a:t>X</a:t>
            </a:r>
            <a:r>
              <a:rPr kumimoji="1" lang="ja-JP" altLang="en-US" sz="1100" dirty="0">
                <a:latin typeface="ＭＳ 明朝" pitchFamily="17" charset="-128"/>
                <a:ea typeface="ＭＳ 明朝" pitchFamily="17" charset="-128"/>
              </a:rPr>
              <a:t>カーソルと</a:t>
            </a:r>
            <a:r>
              <a:rPr kumimoji="1" lang="en-US" altLang="ja-JP" sz="1100" dirty="0">
                <a:latin typeface="Arial" pitchFamily="34" charset="0"/>
                <a:ea typeface="ＭＳ 明朝" pitchFamily="17" charset="-128"/>
                <a:cs typeface="Arial" pitchFamily="34" charset="0"/>
              </a:rPr>
              <a:t>Y</a:t>
            </a:r>
            <a:r>
              <a:rPr kumimoji="1" lang="ja-JP" altLang="en-US" sz="1100" dirty="0">
                <a:latin typeface="ＭＳ 明朝" pitchFamily="17" charset="-128"/>
                <a:ea typeface="ＭＳ 明朝" pitchFamily="17" charset="-128"/>
              </a:rPr>
              <a:t>カーソルを使用する方法です。カーソルをオンにすると、水平および垂直カーソル／マーカが表示され、カーソル位置の電圧と時間が自動的に表示されます。各カーソルの絶対電圧および時間が画面の一番下に表示され、カーソル間のデルタ電圧とデルタ時間が画面の右側に表示されます。この波形の</a:t>
            </a:r>
            <a:r>
              <a:rPr kumimoji="1" lang="en-US" altLang="ja-JP" sz="1100" dirty="0">
                <a:latin typeface="Arial" pitchFamily="34" charset="0"/>
                <a:ea typeface="ＭＳ 明朝" pitchFamily="17" charset="-128"/>
                <a:cs typeface="Arial" pitchFamily="34" charset="0"/>
              </a:rPr>
              <a:t>p-p</a:t>
            </a:r>
            <a:r>
              <a:rPr kumimoji="1" lang="ja-JP" altLang="en-US" sz="1100" dirty="0">
                <a:latin typeface="ＭＳ 明朝" pitchFamily="17" charset="-128"/>
                <a:ea typeface="ＭＳ 明朝" pitchFamily="17" charset="-128"/>
              </a:rPr>
              <a:t>電圧を測定するには、</a:t>
            </a:r>
            <a:r>
              <a:rPr kumimoji="1" lang="en-US" altLang="ja-JP" sz="1100" dirty="0">
                <a:latin typeface="Arial" pitchFamily="34" charset="0"/>
                <a:ea typeface="ＭＳ 明朝" pitchFamily="17" charset="-128"/>
                <a:cs typeface="Arial" pitchFamily="34" charset="0"/>
              </a:rPr>
              <a:t>Y1</a:t>
            </a:r>
            <a:r>
              <a:rPr kumimoji="1" lang="ja-JP" altLang="en-US" sz="1100" dirty="0">
                <a:latin typeface="ＭＳ 明朝" pitchFamily="17" charset="-128"/>
                <a:ea typeface="ＭＳ 明朝" pitchFamily="17" charset="-128"/>
              </a:rPr>
              <a:t>カーソルと</a:t>
            </a:r>
            <a:r>
              <a:rPr kumimoji="1" lang="en-US" altLang="ja-JP" sz="1100" dirty="0">
                <a:latin typeface="Arial" pitchFamily="34" charset="0"/>
                <a:ea typeface="ＭＳ 明朝" pitchFamily="17" charset="-128"/>
                <a:cs typeface="Arial" pitchFamily="34" charset="0"/>
              </a:rPr>
              <a:t>Y2</a:t>
            </a:r>
            <a:r>
              <a:rPr kumimoji="1" lang="ja-JP" altLang="en-US" sz="1100" dirty="0">
                <a:latin typeface="ＭＳ 明朝" pitchFamily="17" charset="-128"/>
                <a:ea typeface="ＭＳ 明朝" pitchFamily="17" charset="-128"/>
              </a:rPr>
              <a:t>カーソルを波形の一番上と下に来るよう調整します。この波形の周期と周波数を測定するには、</a:t>
            </a:r>
            <a:r>
              <a:rPr kumimoji="1" lang="en-US" altLang="ja-JP" sz="1100" dirty="0">
                <a:latin typeface="Arial" pitchFamily="34" charset="0"/>
                <a:ea typeface="ＭＳ 明朝" pitchFamily="17" charset="-128"/>
                <a:cs typeface="Arial" pitchFamily="34" charset="0"/>
              </a:rPr>
              <a:t>X1</a:t>
            </a:r>
            <a:r>
              <a:rPr kumimoji="1" lang="ja-JP" altLang="en-US" sz="1100" dirty="0">
                <a:latin typeface="ＭＳ 明朝" pitchFamily="17" charset="-128"/>
                <a:ea typeface="ＭＳ 明朝" pitchFamily="17" charset="-128"/>
              </a:rPr>
              <a:t>カーソルと</a:t>
            </a:r>
            <a:r>
              <a:rPr kumimoji="1" lang="en-US" altLang="ja-JP" sz="1100" dirty="0">
                <a:latin typeface="Arial" pitchFamily="34" charset="0"/>
                <a:ea typeface="ＭＳ 明朝" pitchFamily="17" charset="-128"/>
                <a:cs typeface="Arial" pitchFamily="34" charset="0"/>
              </a:rPr>
              <a:t>X2</a:t>
            </a:r>
            <a:r>
              <a:rPr kumimoji="1" lang="ja-JP" altLang="en-US" sz="1100" dirty="0">
                <a:latin typeface="ＭＳ 明朝" pitchFamily="17" charset="-128"/>
                <a:ea typeface="ＭＳ 明朝" pitchFamily="17" charset="-128"/>
              </a:rPr>
              <a:t>カーソルを波形の</a:t>
            </a:r>
            <a:r>
              <a:rPr kumimoji="1" lang="en-US" altLang="ja-JP" sz="1100" dirty="0">
                <a:latin typeface="Arial" pitchFamily="34" charset="0"/>
                <a:ea typeface="ＭＳ 明朝" pitchFamily="17" charset="-128"/>
                <a:cs typeface="Arial" pitchFamily="34" charset="0"/>
              </a:rPr>
              <a:t>2</a:t>
            </a:r>
            <a:r>
              <a:rPr kumimoji="1" lang="ja-JP" altLang="en-US" sz="1100" dirty="0">
                <a:latin typeface="ＭＳ 明朝" pitchFamily="17" charset="-128"/>
                <a:ea typeface="ＭＳ 明朝" pitchFamily="17" charset="-128"/>
              </a:rPr>
              <a:t>つの連続位置（波形が特定の電圧／しきい値レベルを横切る場所）に来るよう調整します。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測定の実行 </a:t>
            </a:r>
            <a:r>
              <a:rPr kumimoji="1" lang="en-US" altLang="ja-JP" sz="1100" b="1" dirty="0">
                <a:latin typeface="ＭＳ 明朝" pitchFamily="17" charset="-128"/>
                <a:ea typeface="ＭＳ 明朝" pitchFamily="17" charset="-128"/>
              </a:rPr>
              <a:t>– </a:t>
            </a:r>
            <a:r>
              <a:rPr kumimoji="1" lang="ja-JP" altLang="en-US" sz="1100" b="1" dirty="0">
                <a:latin typeface="ＭＳ 明朝" pitchFamily="17" charset="-128"/>
                <a:ea typeface="ＭＳ 明朝" pitchFamily="17" charset="-128"/>
              </a:rPr>
              <a:t>オシロスコープの自動パラメトリック測定の使用</a:t>
            </a:r>
          </a:p>
          <a:p>
            <a:r>
              <a:rPr kumimoji="1" lang="ja-JP" altLang="en-US" sz="1100" dirty="0">
                <a:latin typeface="ＭＳ 明朝" pitchFamily="17" charset="-128"/>
                <a:ea typeface="ＭＳ 明朝" pitchFamily="17" charset="-128"/>
              </a:rPr>
              <a:t>オシロスコープのユーザ調整カーソルを使用した測定方法に加えて、さらに高速の測定方法として、オシロスコープの自動パラメトリック測定を使用する方法があります。高度な最新デジタル・ストレージ・オシロスコープのほとんどに、</a:t>
            </a:r>
            <a:r>
              <a:rPr kumimoji="1" lang="en-US" altLang="ja-JP" sz="1100" dirty="0" err="1"/>
              <a:t>Vpp</a:t>
            </a:r>
            <a:r>
              <a:rPr kumimoji="1" lang="ja-JP" altLang="en-US" sz="1100" dirty="0">
                <a:latin typeface="ＭＳ 明朝" pitchFamily="17" charset="-128"/>
                <a:ea typeface="ＭＳ 明朝" pitchFamily="17" charset="-128"/>
              </a:rPr>
              <a:t>、</a:t>
            </a:r>
            <a:r>
              <a:rPr kumimoji="1" lang="en-US" altLang="ja-JP" sz="1100" dirty="0" err="1"/>
              <a:t>Vmax</a:t>
            </a:r>
            <a:r>
              <a:rPr kumimoji="1" lang="ja-JP" altLang="en-US" sz="1100" dirty="0">
                <a:latin typeface="ＭＳ 明朝" pitchFamily="17" charset="-128"/>
                <a:ea typeface="ＭＳ 明朝" pitchFamily="17" charset="-128"/>
              </a:rPr>
              <a:t>、</a:t>
            </a:r>
            <a:r>
              <a:rPr kumimoji="1" lang="en-US" altLang="ja-JP" sz="1100" dirty="0" err="1"/>
              <a:t>Vmin</a:t>
            </a:r>
            <a:r>
              <a:rPr kumimoji="1" lang="ja-JP" altLang="en-US" sz="1100" dirty="0">
                <a:latin typeface="ＭＳ 明朝" pitchFamily="17" charset="-128"/>
                <a:ea typeface="ＭＳ 明朝" pitchFamily="17" charset="-128"/>
              </a:rPr>
              <a:t>、周期、周波数、立ち上がり時間、立ち下がり時間などの電圧パラメータとタイミング・パラメータを自動測定する機能が備わっています。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主なオシロスコープ・セットアップ・コントロール</a:t>
            </a:r>
          </a:p>
          <a:p>
            <a:r>
              <a:rPr kumimoji="1" lang="ja-JP" altLang="en-US" sz="1100" dirty="0">
                <a:latin typeface="ＭＳ 明朝" pitchFamily="17" charset="-128"/>
                <a:ea typeface="ＭＳ 明朝" pitchFamily="17" charset="-128"/>
              </a:rPr>
              <a:t>オシロスコープで何らかの測定を行う前に、オシロスコープのディスプレイで波形が正しくスケーリングされるように、オシロスコープの垂直スケーリング・コントロールと水平スケーリング・コントロールをセットアップする必要があります。主なコントロールには、垂直スケーリング・コントロール、水平スケーリング・コントロール、トリガ・レベル・コントロール・ノブがあります。 </a:t>
            </a:r>
          </a:p>
          <a:p>
            <a:r>
              <a:rPr kumimoji="1" lang="ja-JP" altLang="en-US" sz="1100" dirty="0">
                <a:latin typeface="ＭＳ 明朝" pitchFamily="17" charset="-128"/>
                <a:ea typeface="ＭＳ 明朝" pitchFamily="17" charset="-128"/>
              </a:rPr>
              <a:t>オシロスコープの各入力チャネルの垂直スケーリング・コントロールは、オシロスコープのフロント・パネルの右下付近（入力</a:t>
            </a:r>
            <a:r>
              <a:rPr kumimoji="1" lang="en-US" altLang="ja-JP" sz="1100" dirty="0"/>
              <a:t>BNC</a:t>
            </a:r>
            <a:r>
              <a:rPr kumimoji="1" lang="ja-JP" altLang="en-US" sz="1100" dirty="0">
                <a:latin typeface="ＭＳ 明朝" pitchFamily="17" charset="-128"/>
                <a:ea typeface="ＭＳ 明朝" pitchFamily="17" charset="-128"/>
              </a:rPr>
              <a:t>の真上）にあります。大型のノブで垂直</a:t>
            </a:r>
            <a:r>
              <a:rPr kumimoji="1" lang="en-US" altLang="ja-JP" sz="1100" dirty="0"/>
              <a:t>V/div</a:t>
            </a:r>
            <a:r>
              <a:rPr kumimoji="1" lang="ja-JP" altLang="en-US" sz="1100" dirty="0">
                <a:latin typeface="ＭＳ 明朝" pitchFamily="17" charset="-128"/>
                <a:ea typeface="ＭＳ 明朝" pitchFamily="17" charset="-128"/>
              </a:rPr>
              <a:t>設定を制御し、小型のノブで垂直位置（またはオフセット）を制御します。</a:t>
            </a:r>
          </a:p>
          <a:p>
            <a:r>
              <a:rPr kumimoji="1" lang="ja-JP" altLang="en-US" sz="1100" dirty="0">
                <a:latin typeface="ＭＳ 明朝" pitchFamily="17" charset="-128"/>
                <a:ea typeface="ＭＳ 明朝" pitchFamily="17" charset="-128"/>
              </a:rPr>
              <a:t>オシロスコープの水平スケーリング・コントロールは、オシロスコープのフロント・パネルの上部付近にあります。大型のノブで</a:t>
            </a:r>
            <a:r>
              <a:rPr kumimoji="1" lang="en-US" altLang="ja-JP" sz="1100" dirty="0"/>
              <a:t>sec/div</a:t>
            </a:r>
            <a:r>
              <a:rPr kumimoji="1" lang="ja-JP" altLang="en-US" sz="1100" dirty="0">
                <a:latin typeface="ＭＳ 明朝" pitchFamily="17" charset="-128"/>
                <a:ea typeface="ＭＳ 明朝" pitchFamily="17" charset="-128"/>
              </a:rPr>
              <a:t>設定を制御し、小型のノブで水平位置（または遅延）を制御します。</a:t>
            </a:r>
          </a:p>
          <a:p>
            <a:r>
              <a:rPr kumimoji="1" lang="ja-JP" altLang="en-US" sz="1100" dirty="0">
                <a:latin typeface="ＭＳ 明朝" pitchFamily="17" charset="-128"/>
                <a:ea typeface="ＭＳ 明朝" pitchFamily="17" charset="-128"/>
              </a:rPr>
              <a:t>トリガ・レベル・コントロール・ノブは、水平スケーリング・コントロールの下にあります。オシロスコープのトリガについては後で詳しく説明します。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6112" y="4343713"/>
            <a:ext cx="5485778" cy="4350582"/>
          </a:xfrm>
        </p:spPr>
        <p:txBody>
          <a:bodyPr>
            <a:normAutofit fontScale="92500" lnSpcReduction="20000"/>
          </a:bodyPr>
          <a:lstStyle/>
          <a:p>
            <a:r>
              <a:rPr kumimoji="1" lang="ja-JP" altLang="en-US" sz="1100" b="1" dirty="0">
                <a:latin typeface="ＭＳ 明朝" pitchFamily="17" charset="-128"/>
                <a:ea typeface="ＭＳ 明朝" pitchFamily="17" charset="-128"/>
              </a:rPr>
              <a:t>波形の適切なスケーリング</a:t>
            </a:r>
          </a:p>
          <a:p>
            <a:r>
              <a:rPr kumimoji="1" lang="ja-JP" altLang="en-US" sz="1100" dirty="0">
                <a:latin typeface="ＭＳ 明朝" pitchFamily="17" charset="-128"/>
                <a:ea typeface="ＭＳ 明朝" pitchFamily="17" charset="-128"/>
              </a:rPr>
              <a:t>オシロスコープの波形スケーリングのセットアップは、通常、反復プロセスです。例えば、初期スケーリングの段階では、スケーリングされた波形の振幅が比較的小さく、画面上のサイクル数が多すぎるとします（左のスクリーンショットを参照）。この場合、プロットされている波形の振幅の高さは約</a:t>
            </a:r>
            <a:r>
              <a:rPr kumimoji="1" lang="en-US" altLang="ja-JP" sz="1100" dirty="0"/>
              <a:t>1</a:t>
            </a:r>
            <a:r>
              <a:rPr kumimoji="1" lang="ja-JP" altLang="en-US" sz="1100" dirty="0">
                <a:latin typeface="ＭＳ 明朝" pitchFamily="17" charset="-128"/>
                <a:ea typeface="ＭＳ 明朝" pitchFamily="17" charset="-128"/>
              </a:rPr>
              <a:t>目盛りです。</a:t>
            </a:r>
            <a:r>
              <a:rPr kumimoji="1" lang="en-US" altLang="ja-JP" sz="1100" dirty="0"/>
              <a:t>V/div</a:t>
            </a:r>
            <a:r>
              <a:rPr kumimoji="1" lang="ja-JP" altLang="en-US" sz="1100" dirty="0">
                <a:latin typeface="ＭＳ 明朝" pitchFamily="17" charset="-128"/>
                <a:ea typeface="ＭＳ 明朝" pitchFamily="17" charset="-128"/>
                <a:cs typeface="Arial" pitchFamily="34" charset="0"/>
              </a:rPr>
              <a:t>ノブを回して波形のスケーリングを増加します。ノブを間違った方向に回すと、波形の垂直スケーリングがさらに減少します。ノブを反対方向に回して、波形の高さが画面の</a:t>
            </a:r>
            <a:r>
              <a:rPr kumimoji="1" lang="en-US" altLang="ja-JP" sz="1100" dirty="0"/>
              <a:t>2</a:t>
            </a:r>
            <a:r>
              <a:rPr kumimoji="1" lang="ja-JP" altLang="en-US" sz="1100" dirty="0">
                <a:latin typeface="ＭＳ 明朝" pitchFamily="17" charset="-128"/>
                <a:ea typeface="ＭＳ 明朝" pitchFamily="17" charset="-128"/>
              </a:rPr>
              <a:t>分の</a:t>
            </a:r>
            <a:r>
              <a:rPr kumimoji="1" lang="en-US" altLang="ja-JP" sz="1100" dirty="0"/>
              <a:t>1</a:t>
            </a:r>
            <a:r>
              <a:rPr kumimoji="1" lang="ja-JP" altLang="en-US" sz="1100" dirty="0">
                <a:latin typeface="ＭＳ 明朝" pitchFamily="17" charset="-128"/>
                <a:ea typeface="ＭＳ 明朝" pitchFamily="17" charset="-128"/>
              </a:rPr>
              <a:t>を超えるまで波形をスケーリングします。</a:t>
            </a:r>
            <a:r>
              <a:rPr kumimoji="1" lang="en-US" altLang="ja-JP" sz="1100" dirty="0"/>
              <a:t>V/div</a:t>
            </a:r>
            <a:r>
              <a:rPr kumimoji="1" lang="ja-JP" altLang="en-US" sz="1100" dirty="0">
                <a:latin typeface="ＭＳ 明朝" pitchFamily="17" charset="-128"/>
                <a:ea typeface="ＭＳ 明朝" pitchFamily="17" charset="-128"/>
              </a:rPr>
              <a:t>ノブを押すと</a:t>
            </a:r>
            <a:r>
              <a:rPr kumimoji="1" lang="en-US" altLang="ja-JP" sz="1100" dirty="0"/>
              <a:t>V/div</a:t>
            </a:r>
            <a:r>
              <a:rPr kumimoji="1" lang="ja-JP" altLang="en-US" sz="1100" dirty="0">
                <a:latin typeface="ＭＳ 明朝" pitchFamily="17" charset="-128"/>
                <a:ea typeface="ＭＳ 明朝" pitchFamily="17" charset="-128"/>
              </a:rPr>
              <a:t>設定をはるかに「細かく」調整できるため、波形が画面の大部分を占めるように設定することにより、測定の精度を向上できます。</a:t>
            </a:r>
          </a:p>
          <a:p>
            <a:r>
              <a:rPr kumimoji="1" lang="ja-JP" altLang="en-US" sz="1100" dirty="0">
                <a:latin typeface="ＭＳ 明朝" pitchFamily="17" charset="-128"/>
                <a:ea typeface="ＭＳ 明朝" pitchFamily="17" charset="-128"/>
              </a:rPr>
              <a:t>入力信号に</a:t>
            </a:r>
            <a:r>
              <a:rPr kumimoji="1" lang="en-US" altLang="ja-JP" sz="1100" dirty="0"/>
              <a:t>DC</a:t>
            </a:r>
            <a:r>
              <a:rPr kumimoji="1" lang="ja-JP" altLang="en-US" sz="1100" dirty="0">
                <a:latin typeface="ＭＳ 明朝" pitchFamily="17" charset="-128"/>
                <a:ea typeface="ＭＳ 明朝" pitchFamily="17" charset="-128"/>
              </a:rPr>
              <a:t>オフセットがある場合は（波形が画面中心から上または下にずれます）、波形を画面中心に配置するため垂直位置ノブも回す必要があります。</a:t>
            </a:r>
          </a:p>
          <a:p>
            <a:r>
              <a:rPr kumimoji="1" lang="ja-JP" altLang="en-US" sz="1100" dirty="0">
                <a:latin typeface="ＭＳ 明朝" pitchFamily="17" charset="-128"/>
                <a:ea typeface="ＭＳ 明朝" pitchFamily="17" charset="-128"/>
              </a:rPr>
              <a:t>正しい水平スケーリングには、画面に表示される波形が数サイクルになるまで</a:t>
            </a:r>
            <a:r>
              <a:rPr kumimoji="1" lang="en-US" altLang="ja-JP" sz="1100" dirty="0"/>
              <a:t>sec/div</a:t>
            </a:r>
            <a:r>
              <a:rPr kumimoji="1" lang="ja-JP" altLang="en-US" sz="1100" dirty="0">
                <a:latin typeface="ＭＳ 明朝" pitchFamily="17" charset="-128"/>
                <a:ea typeface="ＭＳ 明朝" pitchFamily="17" charset="-128"/>
              </a:rPr>
              <a:t>ノブ（別名タイムベース・コントロール）を回します。ただし、デジタル信号の高速エッジだけを表示する場合は、高速立ち上がりエッジまたは立ち下がりエッジだけを高い水平分解能で表示するために、</a:t>
            </a:r>
            <a:r>
              <a:rPr kumimoji="1" lang="en-US" altLang="ja-JP" sz="1100" dirty="0"/>
              <a:t>sec/div</a:t>
            </a:r>
            <a:r>
              <a:rPr kumimoji="1" lang="ja-JP" altLang="en-US" sz="1100" dirty="0">
                <a:latin typeface="ＭＳ 明朝" pitchFamily="17" charset="-128"/>
                <a:ea typeface="ＭＳ 明朝" pitchFamily="17" charset="-128"/>
              </a:rPr>
              <a:t>設定を低い値に設定します。</a:t>
            </a:r>
          </a:p>
          <a:p>
            <a:r>
              <a:rPr kumimoji="1" lang="ja-JP" altLang="en-US" sz="1100" dirty="0">
                <a:latin typeface="ＭＳ 明朝" pitchFamily="17" charset="-128"/>
                <a:ea typeface="ＭＳ 明朝" pitchFamily="17" charset="-128"/>
              </a:rPr>
              <a:t>最後に、安定した表示を得るためトリガ・レベルを調整する必要があります。トリガ・レベル・ノブを回すと、実際のトリガ・レベルを示すために水平トリガ・レベル・インジケータ（電圧カーソルと類似）が表示されます。適切なトリガ・レベル設定は、通常、信号の垂直振幅の約</a:t>
            </a:r>
            <a:r>
              <a:rPr kumimoji="1" lang="en-US" altLang="ja-JP" sz="1100" dirty="0"/>
              <a:t>50</a:t>
            </a:r>
            <a:r>
              <a:rPr kumimoji="1" lang="ja-JP" altLang="en-US" sz="1100" dirty="0"/>
              <a:t> </a:t>
            </a:r>
            <a:r>
              <a:rPr kumimoji="1" lang="ja-JP" altLang="en-US" sz="1100" dirty="0">
                <a:latin typeface="ＭＳ 明朝" pitchFamily="17" charset="-128"/>
                <a:ea typeface="ＭＳ 明朝" pitchFamily="17" charset="-128"/>
              </a:rPr>
              <a:t>％です。繰り返し入力信号のトリガ・レベルを</a:t>
            </a:r>
            <a:r>
              <a:rPr kumimoji="1" lang="en-US" altLang="ja-JP" sz="1100" dirty="0"/>
              <a:t>50</a:t>
            </a:r>
            <a:r>
              <a:rPr kumimoji="1" lang="ja-JP" altLang="en-US" sz="1100" dirty="0"/>
              <a:t> </a:t>
            </a:r>
            <a:r>
              <a:rPr kumimoji="1" lang="ja-JP" altLang="en-US" sz="1100" dirty="0">
                <a:latin typeface="ＭＳ 明朝" pitchFamily="17" charset="-128"/>
                <a:ea typeface="ＭＳ 明朝" pitchFamily="17" charset="-128"/>
              </a:rPr>
              <a:t>％に設定する簡単な方法は、トリガ・レベル・ノブを押す方法です。トリガについては後で詳しく説明します。</a:t>
            </a:r>
          </a:p>
          <a:p>
            <a:r>
              <a:rPr kumimoji="1" lang="ja-JP" altLang="en-US" sz="1100" dirty="0">
                <a:latin typeface="ＭＳ 明朝" pitchFamily="17" charset="-128"/>
                <a:ea typeface="ＭＳ 明朝" pitchFamily="17" charset="-128"/>
              </a:rPr>
              <a:t>垂直コントロール、水平コントロール、トリガ・レベル・コントロールを調整したら、希望どおりの写真が表示されるまで、いくつかの設定を再調整します。</a:t>
            </a:r>
          </a:p>
          <a:p>
            <a:r>
              <a:rPr kumimoji="1" lang="ja-JP" altLang="en-US" sz="1100" dirty="0">
                <a:latin typeface="ＭＳ 明朝" pitchFamily="17" charset="-128"/>
                <a:ea typeface="ＭＳ 明朝" pitchFamily="17" charset="-128"/>
              </a:rPr>
              <a:t>単純な繰り返し入力信号でオシロスコープのスケーリングをセットアップするもう</a:t>
            </a:r>
            <a:r>
              <a:rPr kumimoji="1" lang="en-US" altLang="ja-JP" sz="1100" dirty="0"/>
              <a:t>1</a:t>
            </a:r>
            <a:r>
              <a:rPr kumimoji="1" lang="ja-JP" altLang="en-US" sz="1100" dirty="0">
                <a:latin typeface="ＭＳ 明朝" pitchFamily="17" charset="-128"/>
                <a:ea typeface="ＭＳ 明朝" pitchFamily="17" charset="-128"/>
              </a:rPr>
              <a:t>つの簡単な方法は、オシロスコープのオートスケール機能を使用する方法です。ただし、オートスケール機能はより複雑な信号には必ずしも有効ではありません。また、オシロスコープのこの機能を使用すると、手動調整が必要な場合のオシロスコープの効果的な使い方を永遠に学習できないおそれがあります。さらに、教授は、オシロスコープにコマンドをダウンロードして、オートスケール機能を無効にすることができます。</a:t>
            </a:r>
          </a:p>
          <a:p>
            <a:r>
              <a:rPr kumimoji="1" lang="ja-JP" altLang="en-US" sz="1100" dirty="0">
                <a:latin typeface="ＭＳ 明朝" pitchFamily="17" charset="-128"/>
                <a:ea typeface="ＭＳ 明朝" pitchFamily="17" charset="-128"/>
              </a:rPr>
              <a:t>教授へのお知らせ：</a:t>
            </a:r>
            <a:r>
              <a:rPr kumimoji="1" lang="en-US" altLang="ja-JP" sz="1100" dirty="0">
                <a:latin typeface="Arial" pitchFamily="34" charset="0"/>
                <a:cs typeface="Arial" pitchFamily="34" charset="0"/>
              </a:rPr>
              <a:t>”:</a:t>
            </a:r>
            <a:r>
              <a:rPr kumimoji="1" lang="en-US" altLang="ja-JP" sz="1100" dirty="0" err="1">
                <a:latin typeface="Arial" pitchFamily="34" charset="0"/>
                <a:cs typeface="Arial" pitchFamily="34" charset="0"/>
              </a:rPr>
              <a:t>AUToscale</a:t>
            </a:r>
            <a:r>
              <a:rPr kumimoji="1" lang="en-US" altLang="ja-JP" sz="1100" dirty="0">
                <a:latin typeface="Arial" pitchFamily="34" charset="0"/>
                <a:cs typeface="Arial" pitchFamily="34" charset="0"/>
              </a:rPr>
              <a:t> </a:t>
            </a:r>
            <a:r>
              <a:rPr kumimoji="1" lang="en-US" altLang="ja-JP" sz="1100" dirty="0" err="1">
                <a:latin typeface="Arial" pitchFamily="34" charset="0"/>
                <a:cs typeface="Arial" pitchFamily="34" charset="0"/>
              </a:rPr>
              <a:t>DISable</a:t>
            </a:r>
            <a:r>
              <a:rPr kumimoji="1" lang="en-US" altLang="ja-JP" sz="1100" dirty="0">
                <a:latin typeface="Arial" pitchFamily="34" charset="0"/>
                <a:cs typeface="Arial" pitchFamily="34" charset="0"/>
              </a:rPr>
              <a:t>”</a:t>
            </a:r>
            <a:r>
              <a:rPr kumimoji="1" lang="ja-JP" altLang="en-US" sz="1100" dirty="0">
                <a:latin typeface="ＭＳ 明朝" pitchFamily="17" charset="-128"/>
                <a:ea typeface="ＭＳ 明朝" pitchFamily="17" charset="-128"/>
              </a:rPr>
              <a:t>コマンドを</a:t>
            </a:r>
            <a:r>
              <a:rPr kumimoji="1" lang="en-US" altLang="ja-JP" sz="1100" dirty="0"/>
              <a:t>USB</a:t>
            </a:r>
            <a:r>
              <a:rPr kumimoji="1" lang="ja-JP" altLang="en-US" sz="1100" dirty="0">
                <a:latin typeface="ＭＳ 明朝" pitchFamily="17" charset="-128"/>
                <a:ea typeface="ＭＳ 明朝" pitchFamily="17" charset="-128"/>
              </a:rPr>
              <a:t>または</a:t>
            </a:r>
            <a:r>
              <a:rPr kumimoji="1" lang="en-US" altLang="ja-JP" sz="1100" dirty="0"/>
              <a:t>LAN</a:t>
            </a:r>
            <a:r>
              <a:rPr kumimoji="1" lang="ja-JP" altLang="en-US" sz="1100" dirty="0">
                <a:latin typeface="ＭＳ 明朝" pitchFamily="17" charset="-128"/>
                <a:ea typeface="ＭＳ 明朝" pitchFamily="17" charset="-128"/>
              </a:rPr>
              <a:t>接続経由でダウンロードすることにより、オートスケール機能を無効にすることができます。オシロスコープにこのコマンドをダウンロードすると、オートスケール機能は</a:t>
            </a:r>
            <a:r>
              <a:rPr kumimoji="1" lang="en-US" altLang="ja-JP" sz="1100" dirty="0">
                <a:latin typeface="Arial" pitchFamily="34" charset="0"/>
                <a:cs typeface="Arial" pitchFamily="34" charset="0"/>
              </a:rPr>
              <a:t>”enable”</a:t>
            </a:r>
            <a:r>
              <a:rPr kumimoji="1" lang="ja-JP" altLang="en-US" sz="1100" dirty="0">
                <a:latin typeface="ＭＳ 明朝" pitchFamily="17" charset="-128"/>
                <a:ea typeface="ＭＳ 明朝" pitchFamily="17" charset="-128"/>
              </a:rPr>
              <a:t>コマンド（</a:t>
            </a:r>
            <a:r>
              <a:rPr kumimoji="1" lang="en-US" altLang="ja-JP" sz="1100" dirty="0"/>
              <a:t>:</a:t>
            </a:r>
            <a:r>
              <a:rPr kumimoji="1" lang="en-US" altLang="ja-JP" sz="1100" dirty="0" err="1"/>
              <a:t>AUToscale</a:t>
            </a:r>
            <a:r>
              <a:rPr kumimoji="1" lang="en-US" altLang="ja-JP" sz="1100" dirty="0"/>
              <a:t> </a:t>
            </a:r>
            <a:r>
              <a:rPr kumimoji="1" lang="en-US" altLang="ja-JP" sz="1100" dirty="0" err="1"/>
              <a:t>ENABle</a:t>
            </a:r>
            <a:r>
              <a:rPr kumimoji="1" lang="ja-JP" altLang="en-US" sz="1100" dirty="0">
                <a:latin typeface="ＭＳ 明朝" pitchFamily="17" charset="-128"/>
                <a:ea typeface="ＭＳ 明朝" pitchFamily="17" charset="-128"/>
              </a:rPr>
              <a:t>）をダウンロードするまで無効のままになります。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オシロスコープのトリガについて</a:t>
            </a:r>
          </a:p>
          <a:p>
            <a:r>
              <a:rPr kumimoji="1" lang="ja-JP" altLang="en-US" sz="1100" dirty="0">
                <a:latin typeface="ＭＳ 明朝" pitchFamily="17" charset="-128"/>
                <a:ea typeface="ＭＳ 明朝" pitchFamily="17" charset="-128"/>
              </a:rPr>
              <a:t>トリガは、最も理解しにくいオシロスコープの機能ですが、理解する必要がある最も重要な機能の</a:t>
            </a:r>
            <a:r>
              <a:rPr kumimoji="1" lang="en-US" altLang="ja-JP" sz="1100" dirty="0"/>
              <a:t>1</a:t>
            </a:r>
            <a:r>
              <a:rPr kumimoji="1" lang="ja-JP" altLang="en-US" sz="1100" dirty="0">
                <a:latin typeface="ＭＳ 明朝" pitchFamily="17" charset="-128"/>
                <a:ea typeface="ＭＳ 明朝" pitchFamily="17" charset="-128"/>
              </a:rPr>
              <a:t>つです（特に、非常に複雑な信号をモニタする場合）。オシロスコープの「トリガ」は「同期した写真撮影」だと考えることができます。</a:t>
            </a:r>
            <a:r>
              <a:rPr kumimoji="1" lang="en-US" altLang="ja-JP" sz="1100" dirty="0"/>
              <a:t>1</a:t>
            </a:r>
            <a:r>
              <a:rPr kumimoji="1" lang="ja-JP" altLang="en-US" sz="1100" dirty="0">
                <a:latin typeface="ＭＳ 明朝" pitchFamily="17" charset="-128"/>
                <a:ea typeface="ＭＳ 明朝" pitchFamily="17" charset="-128"/>
              </a:rPr>
              <a:t>つの波形写真は、実際には多数の連続するデジタイズした個別のサンプルから構成されています。 </a:t>
            </a:r>
          </a:p>
          <a:p>
            <a:r>
              <a:rPr kumimoji="1" lang="ja-JP" altLang="en-US" sz="1100" dirty="0">
                <a:latin typeface="ＭＳ 明朝" pitchFamily="17" charset="-128"/>
                <a:ea typeface="ＭＳ 明朝" pitchFamily="17" charset="-128"/>
              </a:rPr>
              <a:t>繰り返しのある入力信号（一般的な信号）をモニタする場合は、オシロスコープは繰り返し収集（繰り返し写真撮影）を実行して、入力信号の「ライブ」写真を表示します。オシロスコープのディスプレイに安定した波形を表示するには、オシロスコープのこの繰り返し写真撮影を、入力信号上の一意のポイントに同期する必要があります。 </a:t>
            </a:r>
          </a:p>
          <a:p>
            <a:r>
              <a:rPr kumimoji="1" lang="ja-JP" altLang="en-US" sz="1100" dirty="0">
                <a:latin typeface="ＭＳ 明朝" pitchFamily="17" charset="-128"/>
                <a:ea typeface="ＭＳ 明朝" pitchFamily="17" charset="-128"/>
              </a:rPr>
              <a:t>高度なトリガ・モードを多数備えたオシロスコープもありますが、トリガの最も一般的なタイプは、入力信号が特定の電圧しきい値レベルを正または負の方向に横切ったときにオシロスコープをトリガするタイプです。これは、「エッジ・トリガ」と呼ばれます。つまり、入力信号が低電圧レベルから高電圧レベルに変化したとき（立ち上がりエッジ・トリガ）または入力信号が高電圧レベルから低電圧レベルに変化したとき（立ち下がりエッジ・トリガ）に、オシロスコープがトリガ（写真撮影）します。</a:t>
            </a:r>
          </a:p>
          <a:p>
            <a:r>
              <a:rPr kumimoji="1" lang="ja-JP" altLang="en-US" sz="1100" dirty="0">
                <a:latin typeface="ＭＳ 明朝" pitchFamily="17" charset="-128"/>
                <a:ea typeface="ＭＳ 明朝" pitchFamily="17" charset="-128"/>
              </a:rPr>
              <a:t>競馬の着順判定写真が、オシロスコープのトリガに類似しています。レースの着順を正確に記録するには、カメラのシャッターを、先頭の馬の鼻先がゴールラインを前進方向に越えた瞬間と同期させる必要があり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kumimoji="1" lang="ja-JP" altLang="en-US" b="1" dirty="0">
                <a:latin typeface="ＭＳ 明朝" pitchFamily="17" charset="-128"/>
                <a:ea typeface="ＭＳ 明朝" pitchFamily="17" charset="-128"/>
              </a:rPr>
              <a:t>トリガの例</a:t>
            </a:r>
          </a:p>
          <a:p>
            <a:r>
              <a:rPr kumimoji="1" lang="ja-JP" altLang="en-US" dirty="0">
                <a:latin typeface="ＭＳ 明朝" pitchFamily="17" charset="-128"/>
                <a:ea typeface="ＭＳ 明朝" pitchFamily="17" charset="-128"/>
              </a:rPr>
              <a:t>このスライドでは、オシロスコープのトリガの</a:t>
            </a:r>
            <a:r>
              <a:rPr kumimoji="1" lang="en-US" altLang="ja-JP" dirty="0"/>
              <a:t>3</a:t>
            </a:r>
            <a:r>
              <a:rPr kumimoji="1" lang="ja-JP" altLang="en-US" dirty="0">
                <a:latin typeface="ＭＳ 明朝" pitchFamily="17" charset="-128"/>
                <a:ea typeface="ＭＳ 明朝" pitchFamily="17" charset="-128"/>
              </a:rPr>
              <a:t>つの例を示します。左のスクリーンショットでは、オシロスコープのトリガ・レベルが波形の上に設定されています。この場合、どの方向でも入力信号がトリガしきい値と交差することはありません。オシロスコープは、オシロスコープのデフォルト「自動」トリガ・モードを使用して、入力信号の非同期写真を撮影するので、不安定な波形が表示されます。これは、実際にはトリガなしの例です。 </a:t>
            </a:r>
          </a:p>
          <a:p>
            <a:r>
              <a:rPr kumimoji="1" lang="ja-JP" altLang="en-US" dirty="0">
                <a:latin typeface="ＭＳ 明朝" pitchFamily="17" charset="-128"/>
                <a:ea typeface="ＭＳ 明朝" pitchFamily="17" charset="-128"/>
              </a:rPr>
              <a:t>「自動」トリガ・モードを使用すると、オシロスコープは、指定されたタイムアウト期間後に実際のトリガ・イベントが発生しない場合は、「自動」非同期トリガを発生します。波形は同期されておらず、不安定に見えますが、波形が垂直にどのようにスケーリングされているかはわかります。トリガ・レベルを波形の上に設定した状態でオシロスコープの「ノーマル」トリガ・モードを使用すると、オシロスコープは、写真撮影を行わず、波形は（安定な波形も不安定な波形も）表示されません。</a:t>
            </a:r>
          </a:p>
          <a:p>
            <a:r>
              <a:rPr kumimoji="1" lang="ja-JP" altLang="en-US" dirty="0">
                <a:latin typeface="ＭＳ 明朝" pitchFamily="17" charset="-128"/>
                <a:ea typeface="ＭＳ 明朝" pitchFamily="17" charset="-128"/>
              </a:rPr>
              <a:t>中央のスクリーンショットでは、オシロスコープは、トリガ・レベルを約</a:t>
            </a:r>
            <a:r>
              <a:rPr kumimoji="1" lang="en-US" altLang="ja-JP" dirty="0"/>
              <a:t>50 </a:t>
            </a:r>
            <a:r>
              <a:rPr kumimoji="1" lang="ja-JP" altLang="en-US" dirty="0">
                <a:latin typeface="ＭＳ 明朝" pitchFamily="17" charset="-128"/>
                <a:ea typeface="ＭＳ 明朝" pitchFamily="17" charset="-128"/>
              </a:rPr>
              <a:t>％レベルに設定した状態で、入力信号の立ち上がりエッジでトリガするように設定されました。この場合は、入力信号の立ち上がりエッジが画面中央に表示されます。これがオシロスコープのデフォルト・トリガ位置です。 </a:t>
            </a:r>
          </a:p>
          <a:p>
            <a:r>
              <a:rPr kumimoji="1" lang="ja-JP" altLang="en-US" dirty="0">
                <a:latin typeface="ＭＳ 明朝" pitchFamily="17" charset="-128"/>
                <a:ea typeface="ＭＳ 明朝" pitchFamily="17" charset="-128"/>
              </a:rPr>
              <a:t>右のスクリーンショットでは、オシロスコープは、トリガ・レベルを波形の正のピークに近い高レベル（＋</a:t>
            </a:r>
            <a:r>
              <a:rPr kumimoji="1" lang="en-US" altLang="ja-JP" dirty="0"/>
              <a:t>2.0 V</a:t>
            </a:r>
            <a:r>
              <a:rPr kumimoji="1" lang="ja-JP" altLang="en-US" dirty="0">
                <a:latin typeface="ＭＳ 明朝" pitchFamily="17" charset="-128"/>
                <a:ea typeface="ＭＳ 明朝" pitchFamily="17" charset="-128"/>
              </a:rPr>
              <a:t>）に設定した状態で、入力信号の立ち下がりエッジでトリガするように設定されました。入力信号の立ち下がりエッジが画面中央に表示されます。これがトリガ・ポイントです。</a:t>
            </a:r>
          </a:p>
          <a:p>
            <a:r>
              <a:rPr kumimoji="1" lang="ja-JP" altLang="en-US" dirty="0">
                <a:latin typeface="ＭＳ 明朝" pitchFamily="17" charset="-128"/>
                <a:ea typeface="ＭＳ 明朝" pitchFamily="17" charset="-128"/>
              </a:rPr>
              <a:t>すべてのデジタル・オシロスコープのデフォルト・トリガ位置は画面中央（水平）ですが、水平遅延ノブ（水平位置ノブ）の調整により、トリガ位置を左右にずらすことができます。旧世代のアナログ・オシロスコープは、画面の左側でしかトリガできません。つまり、アナログ・オシロスコープは、トリガ・イベントの後に発生した波形部分（正時間データ）しか表示できません。しかし</a:t>
            </a:r>
            <a:r>
              <a:rPr kumimoji="1" lang="en-US" altLang="ja-JP" dirty="0"/>
              <a:t>DSO</a:t>
            </a:r>
            <a:r>
              <a:rPr kumimoji="1" lang="ja-JP" altLang="en-US" dirty="0">
                <a:latin typeface="ＭＳ 明朝" pitchFamily="17" charset="-128"/>
                <a:ea typeface="ＭＳ 明朝" pitchFamily="17" charset="-128"/>
              </a:rPr>
              <a:t>は、波形のトリガ・イベント前（負の時間データまたはプリトリガ・データ）とトリガ・イベント後（正の時間データ）の両方の部分を表示できます。プリトリガ・データの観察は、特定のエラー・トリガ条件の前の波形データの解析に有効で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高度なオシロスコープのトリガ</a:t>
            </a:r>
          </a:p>
          <a:p>
            <a:r>
              <a:rPr kumimoji="1" lang="en-US" altLang="ja-JP" sz="1100" dirty="0"/>
              <a:t>EE/</a:t>
            </a:r>
            <a:r>
              <a:rPr kumimoji="1" lang="ja-JP" altLang="en-US" sz="1100" dirty="0">
                <a:latin typeface="ＭＳ 明朝" pitchFamily="17" charset="-128"/>
                <a:ea typeface="ＭＳ 明朝" pitchFamily="17" charset="-128"/>
              </a:rPr>
              <a:t>物理の学生実験課題のほとんどは主に単純な立ち上がりまたは立ち下がりエッジ・トリガを使用しますが、最新のより高度なオシロスコープには、高度なトリガ・モードが備わっており、より複雑な信号の収集（波形写真撮影）を同期できます。 </a:t>
            </a:r>
          </a:p>
          <a:p>
            <a:r>
              <a:rPr kumimoji="1" lang="ja-JP" altLang="en-US" sz="1100" dirty="0">
                <a:latin typeface="ＭＳ 明朝" pitchFamily="17" charset="-128"/>
                <a:ea typeface="ＭＳ 明朝" pitchFamily="17" charset="-128"/>
              </a:rPr>
              <a:t>この例では、複雑な</a:t>
            </a:r>
            <a:r>
              <a:rPr kumimoji="1" lang="en-US" altLang="ja-JP" sz="1100" dirty="0"/>
              <a:t>I</a:t>
            </a:r>
            <a:r>
              <a:rPr kumimoji="1" lang="en-US" altLang="ja-JP" sz="1100" baseline="30000" dirty="0"/>
              <a:t>2</a:t>
            </a:r>
            <a:r>
              <a:rPr kumimoji="1" lang="en-US" altLang="ja-JP" sz="1100" dirty="0"/>
              <a:t>C</a:t>
            </a:r>
            <a:r>
              <a:rPr kumimoji="1" lang="ja-JP" altLang="en-US" sz="1100" dirty="0">
                <a:latin typeface="ＭＳ 明朝" pitchFamily="17" charset="-128"/>
                <a:ea typeface="ＭＳ 明朝" pitchFamily="17" charset="-128"/>
              </a:rPr>
              <a:t>シリアル・バスのクロックとデータ信号を示します。特定のアドレスへの書き込み動作など、固有のシリアル・バス条件でトリガするには、</a:t>
            </a:r>
            <a:r>
              <a:rPr kumimoji="1" lang="en-US" altLang="ja-JP" sz="1100" dirty="0"/>
              <a:t>I</a:t>
            </a:r>
            <a:r>
              <a:rPr kumimoji="1" lang="en-US" altLang="ja-JP" sz="1100" baseline="30000" dirty="0"/>
              <a:t>2</a:t>
            </a:r>
            <a:r>
              <a:rPr kumimoji="1" lang="en-US" altLang="ja-JP" sz="1100" dirty="0"/>
              <a:t>C</a:t>
            </a:r>
            <a:r>
              <a:rPr kumimoji="1" lang="ja-JP" altLang="en-US" sz="1100" dirty="0">
                <a:latin typeface="ＭＳ 明朝" pitchFamily="17" charset="-128"/>
                <a:ea typeface="ＭＳ 明朝" pitchFamily="17" charset="-128"/>
              </a:rPr>
              <a:t>トリガが必要です。単純なエッジ・トリガでトリガできるのは、ランダム・エッジ交差だけです。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kumimoji="1" lang="ja-JP" altLang="en-US" sz="1100" b="1" dirty="0">
                <a:latin typeface="ＭＳ 明朝" pitchFamily="17" charset="-128"/>
                <a:ea typeface="ＭＳ 明朝" pitchFamily="17" charset="-128"/>
              </a:rPr>
              <a:t>オシロスコープの動作原理</a:t>
            </a:r>
          </a:p>
          <a:p>
            <a:r>
              <a:rPr kumimoji="1" lang="ja-JP" altLang="en-US" sz="1100" dirty="0">
                <a:latin typeface="ＭＳ 明朝" pitchFamily="17" charset="-128"/>
                <a:ea typeface="ＭＳ 明朝" pitchFamily="17" charset="-128"/>
              </a:rPr>
              <a:t>すべてのデジタル・ストレージ・オシロスコープ（</a:t>
            </a:r>
            <a:r>
              <a:rPr kumimoji="1" lang="en-US" altLang="ja-JP" sz="1100" dirty="0">
                <a:latin typeface="Arial" pitchFamily="34" charset="0"/>
                <a:ea typeface="ＭＳ 明朝" pitchFamily="17" charset="-128"/>
                <a:cs typeface="Arial" pitchFamily="34" charset="0"/>
              </a:rPr>
              <a:t>DSO</a:t>
            </a:r>
            <a:r>
              <a:rPr kumimoji="1" lang="ja-JP" altLang="en-US" sz="1100" dirty="0">
                <a:latin typeface="ＭＳ 明朝" pitchFamily="17" charset="-128"/>
                <a:ea typeface="ＭＳ 明朝" pitchFamily="17" charset="-128"/>
              </a:rPr>
              <a:t>）の心臓部に、オシロスコープの</a:t>
            </a:r>
            <a:r>
              <a:rPr kumimoji="1" lang="en-US" altLang="ja-JP" sz="1100" dirty="0">
                <a:latin typeface="Arial" pitchFamily="34" charset="0"/>
                <a:ea typeface="ＭＳ 明朝" pitchFamily="17" charset="-128"/>
                <a:cs typeface="Arial" pitchFamily="34" charset="0"/>
              </a:rPr>
              <a:t>A/D</a:t>
            </a:r>
            <a:r>
              <a:rPr kumimoji="1" lang="ja-JP" altLang="en-US" sz="1100" dirty="0">
                <a:latin typeface="ＭＳ 明朝" pitchFamily="17" charset="-128"/>
                <a:ea typeface="ＭＳ 明朝" pitchFamily="17" charset="-128"/>
              </a:rPr>
              <a:t>コンバータ</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ADC</a:t>
            </a:r>
            <a:r>
              <a:rPr kumimoji="1" lang="en-US" altLang="ja-JP" sz="1100" dirty="0">
                <a:latin typeface="ＭＳ 明朝" pitchFamily="17" charset="-128"/>
                <a:ea typeface="ＭＳ 明朝" pitchFamily="17" charset="-128"/>
              </a:rPr>
              <a:t>)</a:t>
            </a:r>
            <a:r>
              <a:rPr kumimoji="1" lang="ja-JP" altLang="en-US" sz="1100" dirty="0">
                <a:latin typeface="ＭＳ 明朝" pitchFamily="17" charset="-128"/>
                <a:ea typeface="ＭＳ 明朝" pitchFamily="17" charset="-128"/>
              </a:rPr>
              <a:t>と捕捉メモリがあります。これは、基本的に波形を写真撮影するオシロスコープのコンポーネントです。</a:t>
            </a:r>
            <a:r>
              <a:rPr kumimoji="1" lang="en-US" altLang="ja-JP" sz="1100" dirty="0">
                <a:latin typeface="Arial" pitchFamily="34" charset="0"/>
                <a:ea typeface="ＭＳ 明朝" pitchFamily="17" charset="-128"/>
                <a:cs typeface="Arial" pitchFamily="34" charset="0"/>
              </a:rPr>
              <a:t>ADC</a:t>
            </a:r>
            <a:r>
              <a:rPr kumimoji="1" lang="ja-JP" altLang="en-US" sz="1100" dirty="0">
                <a:latin typeface="ＭＳ 明朝" pitchFamily="17" charset="-128"/>
                <a:ea typeface="ＭＳ 明朝" pitchFamily="17" charset="-128"/>
              </a:rPr>
              <a:t>は、アナログ入力信号を取り込み、特定の時間ポイントのアナログ電圧値をデジタル</a:t>
            </a:r>
            <a:r>
              <a:rPr kumimoji="1" lang="en-US" altLang="ja-JP" sz="1100" dirty="0">
                <a:latin typeface="Arial" pitchFamily="34" charset="0"/>
                <a:ea typeface="ＭＳ 明朝" pitchFamily="17" charset="-128"/>
                <a:cs typeface="Arial" pitchFamily="34" charset="0"/>
              </a:rPr>
              <a:t>2</a:t>
            </a:r>
            <a:r>
              <a:rPr kumimoji="1" lang="ja-JP" altLang="en-US" sz="1100" dirty="0">
                <a:latin typeface="ＭＳ 明朝" pitchFamily="17" charset="-128"/>
                <a:ea typeface="ＭＳ 明朝" pitchFamily="17" charset="-128"/>
              </a:rPr>
              <a:t>進値に変換します。ほとんどの最新</a:t>
            </a:r>
            <a:r>
              <a:rPr kumimoji="1" lang="en-US" altLang="ja-JP" sz="1100" dirty="0">
                <a:latin typeface="Arial" pitchFamily="34" charset="0"/>
                <a:ea typeface="ＭＳ 明朝" pitchFamily="17" charset="-128"/>
                <a:cs typeface="Arial" pitchFamily="34" charset="0"/>
              </a:rPr>
              <a:t>DSO</a:t>
            </a:r>
            <a:r>
              <a:rPr kumimoji="1" lang="ja-JP" altLang="en-US" sz="1100" dirty="0">
                <a:latin typeface="ＭＳ 明朝" pitchFamily="17" charset="-128"/>
                <a:ea typeface="ＭＳ 明朝" pitchFamily="17" charset="-128"/>
              </a:rPr>
              <a:t>では通常、これが</a:t>
            </a:r>
            <a:r>
              <a:rPr kumimoji="1" lang="en-US" altLang="ja-JP" sz="1100" dirty="0">
                <a:latin typeface="Arial" pitchFamily="34" charset="0"/>
                <a:ea typeface="ＭＳ 明朝" pitchFamily="17" charset="-128"/>
                <a:cs typeface="Arial" pitchFamily="34" charset="0"/>
              </a:rPr>
              <a:t>8</a:t>
            </a:r>
            <a:r>
              <a:rPr kumimoji="1" lang="ja-JP" altLang="en-US" sz="1100" dirty="0">
                <a:latin typeface="ＭＳ 明朝" pitchFamily="17" charset="-128"/>
                <a:ea typeface="ＭＳ 明朝" pitchFamily="17" charset="-128"/>
              </a:rPr>
              <a:t>ビットの垂直分解能で実行されます。つまり、通常の</a:t>
            </a:r>
            <a:r>
              <a:rPr kumimoji="1" lang="en-US" altLang="ja-JP" sz="1100" dirty="0">
                <a:latin typeface="Arial" pitchFamily="34" charset="0"/>
                <a:ea typeface="ＭＳ 明朝" pitchFamily="17" charset="-128"/>
                <a:cs typeface="Arial" pitchFamily="34" charset="0"/>
              </a:rPr>
              <a:t>DSO</a:t>
            </a:r>
            <a:r>
              <a:rPr kumimoji="1" lang="ja-JP" altLang="en-US" sz="1100" dirty="0">
                <a:latin typeface="ＭＳ 明朝" pitchFamily="17" charset="-128"/>
                <a:ea typeface="ＭＳ 明朝" pitchFamily="17" charset="-128"/>
              </a:rPr>
              <a:t>では、入力信号の電圧値の分解能は</a:t>
            </a:r>
            <a:r>
              <a:rPr kumimoji="1" lang="en-US" altLang="ja-JP" sz="1100" dirty="0">
                <a:latin typeface="Arial" pitchFamily="34" charset="0"/>
                <a:ea typeface="ＭＳ 明朝" pitchFamily="17" charset="-128"/>
                <a:cs typeface="Arial" pitchFamily="34" charset="0"/>
              </a:rPr>
              <a:t>256</a:t>
            </a:r>
            <a:r>
              <a:rPr kumimoji="1" lang="ja-JP" altLang="en-US" sz="1100" dirty="0">
                <a:latin typeface="ＭＳ 明朝" pitchFamily="17" charset="-128"/>
                <a:ea typeface="ＭＳ 明朝" pitchFamily="17" charset="-128"/>
              </a:rPr>
              <a:t>分の</a:t>
            </a:r>
            <a:r>
              <a:rPr kumimoji="1" lang="en-US" altLang="ja-JP" sz="1100" dirty="0">
                <a:latin typeface="Arial" pitchFamily="34" charset="0"/>
                <a:ea typeface="ＭＳ 明朝" pitchFamily="17" charset="-128"/>
                <a:cs typeface="Arial" pitchFamily="34" charset="0"/>
              </a:rPr>
              <a:t>1</a:t>
            </a:r>
            <a:r>
              <a:rPr kumimoji="1" lang="ja-JP" altLang="en-US" sz="1100" dirty="0">
                <a:latin typeface="ＭＳ 明朝" pitchFamily="17" charset="-128"/>
                <a:ea typeface="ＭＳ 明朝" pitchFamily="17" charset="-128"/>
              </a:rPr>
              <a:t>以下です。</a:t>
            </a:r>
          </a:p>
          <a:p>
            <a:r>
              <a:rPr kumimoji="1" lang="ja-JP" altLang="en-US" sz="1100" dirty="0">
                <a:latin typeface="ＭＳ 明朝" pitchFamily="17" charset="-128"/>
                <a:ea typeface="ＭＳ 明朝" pitchFamily="17" charset="-128"/>
              </a:rPr>
              <a:t>「アッテネータ」、「</a:t>
            </a:r>
            <a:r>
              <a:rPr kumimoji="1" lang="en-US" altLang="ja-JP" sz="1100" dirty="0">
                <a:latin typeface="Arial" pitchFamily="34" charset="0"/>
                <a:ea typeface="ＭＳ 明朝" pitchFamily="17" charset="-128"/>
                <a:cs typeface="Arial" pitchFamily="34" charset="0"/>
              </a:rPr>
              <a:t>DC</a:t>
            </a:r>
            <a:r>
              <a:rPr kumimoji="1" lang="ja-JP" altLang="en-US" sz="1100" dirty="0">
                <a:latin typeface="ＭＳ 明朝" pitchFamily="17" charset="-128"/>
                <a:ea typeface="ＭＳ 明朝" pitchFamily="17" charset="-128"/>
              </a:rPr>
              <a:t>オフセット」、「増幅器」ブロックは、入力信号のプリスケーリングを実行して、入力信号が</a:t>
            </a:r>
            <a:r>
              <a:rPr kumimoji="1" lang="en-US" altLang="ja-JP" sz="1100" dirty="0">
                <a:latin typeface="Arial" pitchFamily="34" charset="0"/>
                <a:ea typeface="ＭＳ 明朝" pitchFamily="17" charset="-128"/>
                <a:cs typeface="Arial" pitchFamily="34" charset="0"/>
              </a:rPr>
              <a:t>ADC</a:t>
            </a:r>
            <a:r>
              <a:rPr kumimoji="1" lang="ja-JP" altLang="en-US" sz="1100" dirty="0">
                <a:latin typeface="ＭＳ 明朝" pitchFamily="17" charset="-128"/>
                <a:ea typeface="ＭＳ 明朝" pitchFamily="17" charset="-128"/>
              </a:rPr>
              <a:t>の固定のダイナミック・レンジ内に収まるようにスケーリングします。</a:t>
            </a:r>
            <a:r>
              <a:rPr kumimoji="1" lang="en-US" altLang="ja-JP" sz="1100" dirty="0">
                <a:latin typeface="Arial" pitchFamily="34" charset="0"/>
                <a:ea typeface="ＭＳ 明朝" pitchFamily="17" charset="-128"/>
                <a:cs typeface="Arial" pitchFamily="34" charset="0"/>
              </a:rPr>
              <a:t>V/div</a:t>
            </a:r>
            <a:r>
              <a:rPr kumimoji="1" lang="ja-JP" altLang="en-US" sz="1100" dirty="0">
                <a:latin typeface="ＭＳ 明朝" pitchFamily="17" charset="-128"/>
                <a:ea typeface="ＭＳ 明朝" pitchFamily="17" charset="-128"/>
              </a:rPr>
              <a:t>ノブを調整すると、これにより、入力信号の振幅を小さくするためにアッテネータ・ブロックの特定の電圧ディバイダ回路がセットアップされ、増幅器の利得も設定されます。垂直位置ノブを調整すると、これにより</a:t>
            </a:r>
            <a:r>
              <a:rPr kumimoji="1" lang="en-US" altLang="ja-JP" sz="1100" dirty="0">
                <a:latin typeface="Arial" pitchFamily="34" charset="0"/>
                <a:ea typeface="ＭＳ 明朝" pitchFamily="17" charset="-128"/>
                <a:cs typeface="Arial" pitchFamily="34" charset="0"/>
              </a:rPr>
              <a:t>DC</a:t>
            </a:r>
            <a:r>
              <a:rPr kumimoji="1" lang="ja-JP" altLang="en-US" sz="1100" dirty="0">
                <a:latin typeface="ＭＳ 明朝" pitchFamily="17" charset="-128"/>
                <a:ea typeface="ＭＳ 明朝" pitchFamily="17" charset="-128"/>
              </a:rPr>
              <a:t>オフセットが変化します。これにより、特定の量の</a:t>
            </a:r>
            <a:r>
              <a:rPr kumimoji="1" lang="en-US" altLang="ja-JP" sz="1100" dirty="0">
                <a:latin typeface="Arial" pitchFamily="34" charset="0"/>
                <a:ea typeface="ＭＳ 明朝" pitchFamily="17" charset="-128"/>
                <a:cs typeface="Arial" pitchFamily="34" charset="0"/>
              </a:rPr>
              <a:t>DC</a:t>
            </a:r>
            <a:r>
              <a:rPr kumimoji="1" lang="ja-JP" altLang="en-US" sz="1100" dirty="0">
                <a:latin typeface="ＭＳ 明朝" pitchFamily="17" charset="-128"/>
                <a:ea typeface="ＭＳ 明朝" pitchFamily="17" charset="-128"/>
              </a:rPr>
              <a:t>オフセットを持つ入力信号が</a:t>
            </a:r>
            <a:r>
              <a:rPr kumimoji="1" lang="en-US" altLang="ja-JP" sz="1100" dirty="0">
                <a:latin typeface="Arial" pitchFamily="34" charset="0"/>
                <a:ea typeface="ＭＳ 明朝" pitchFamily="17" charset="-128"/>
                <a:cs typeface="Arial" pitchFamily="34" charset="0"/>
              </a:rPr>
              <a:t>ADC</a:t>
            </a:r>
            <a:r>
              <a:rPr kumimoji="1" lang="ja-JP" altLang="en-US" sz="1100" dirty="0">
                <a:latin typeface="ＭＳ 明朝" pitchFamily="17" charset="-128"/>
                <a:ea typeface="ＭＳ 明朝" pitchFamily="17" charset="-128"/>
              </a:rPr>
              <a:t>の固定のダイナミック・レンジ内に収まるようにします。</a:t>
            </a:r>
          </a:p>
          <a:p>
            <a:r>
              <a:rPr kumimoji="1" lang="ja-JP" altLang="en-US" sz="1100" dirty="0">
                <a:latin typeface="ＭＳ 明朝" pitchFamily="17" charset="-128"/>
                <a:ea typeface="ＭＳ 明朝" pitchFamily="17" charset="-128"/>
              </a:rPr>
              <a:t>トリガおよびタイムベース・ブロックは、</a:t>
            </a:r>
            <a:r>
              <a:rPr kumimoji="1" lang="en-US" altLang="ja-JP" sz="1100" dirty="0">
                <a:latin typeface="Arial" pitchFamily="34" charset="0"/>
                <a:ea typeface="ＭＳ 明朝" pitchFamily="17" charset="-128"/>
                <a:cs typeface="Arial" pitchFamily="34" charset="0"/>
              </a:rPr>
              <a:t>ADC</a:t>
            </a:r>
            <a:r>
              <a:rPr kumimoji="1" lang="ja-JP" altLang="en-US" sz="1100" dirty="0">
                <a:latin typeface="ＭＳ 明朝" pitchFamily="17" charset="-128"/>
                <a:ea typeface="ＭＳ 明朝" pitchFamily="17" charset="-128"/>
              </a:rPr>
              <a:t>のサンプリング（写真撮影）のタイミングと速度を制御します。トリガ信号は、実際にはタイムベース・ブロックに捕捉（写真撮影）をいつ停止するかを指示します。例えば、オシロスコープのメモリ長が</a:t>
            </a:r>
            <a:r>
              <a:rPr kumimoji="1" lang="en-US" altLang="ja-JP" sz="1100" dirty="0">
                <a:latin typeface="Arial" pitchFamily="34" charset="0"/>
                <a:ea typeface="ＭＳ 明朝" pitchFamily="17" charset="-128"/>
                <a:cs typeface="Arial" pitchFamily="34" charset="0"/>
              </a:rPr>
              <a:t>1000</a:t>
            </a:r>
            <a:r>
              <a:rPr kumimoji="1" lang="ja-JP" altLang="en-US" sz="1100" dirty="0">
                <a:latin typeface="ＭＳ 明朝" pitchFamily="17" charset="-128"/>
                <a:ea typeface="ＭＳ 明朝" pitchFamily="17" charset="-128"/>
              </a:rPr>
              <a:t>ポイント（</a:t>
            </a:r>
            <a:r>
              <a:rPr kumimoji="1" lang="en-US" altLang="ja-JP" sz="1100" dirty="0">
                <a:latin typeface="Arial" pitchFamily="34" charset="0"/>
                <a:ea typeface="ＭＳ 明朝" pitchFamily="17" charset="-128"/>
                <a:cs typeface="Arial" pitchFamily="34" charset="0"/>
              </a:rPr>
              <a:t>1</a:t>
            </a:r>
            <a:r>
              <a:rPr kumimoji="1" lang="ja-JP" altLang="en-US" sz="1100" dirty="0">
                <a:latin typeface="ＭＳ 明朝" pitchFamily="17" charset="-128"/>
                <a:ea typeface="ＭＳ 明朝" pitchFamily="17" charset="-128"/>
              </a:rPr>
              <a:t>収集あたり</a:t>
            </a:r>
            <a:r>
              <a:rPr kumimoji="1" lang="en-US" altLang="ja-JP" sz="1100" dirty="0">
                <a:latin typeface="Arial" pitchFamily="34" charset="0"/>
                <a:ea typeface="ＭＳ 明朝" pitchFamily="17" charset="-128"/>
                <a:cs typeface="Arial" pitchFamily="34" charset="0"/>
              </a:rPr>
              <a:t>1000</a:t>
            </a:r>
            <a:r>
              <a:rPr kumimoji="1" lang="ja-JP" altLang="en-US" sz="1100" dirty="0">
                <a:latin typeface="ＭＳ 明朝" pitchFamily="17" charset="-128"/>
                <a:ea typeface="ＭＳ 明朝" pitchFamily="17" charset="-128"/>
              </a:rPr>
              <a:t>サンプル）の場合、画面中央でトリガするようにオシロスコープをセットアップすると、タイムベース・ブロックが、</a:t>
            </a:r>
            <a:r>
              <a:rPr kumimoji="1" lang="en-US" altLang="ja-JP" sz="1100" dirty="0">
                <a:latin typeface="Arial" pitchFamily="34" charset="0"/>
                <a:ea typeface="ＭＳ 明朝" pitchFamily="17" charset="-128"/>
                <a:cs typeface="Arial" pitchFamily="34" charset="0"/>
              </a:rPr>
              <a:t>ADC/</a:t>
            </a:r>
            <a:r>
              <a:rPr kumimoji="1" lang="ja-JP" altLang="en-US" sz="1100" dirty="0">
                <a:latin typeface="ＭＳ 明朝" pitchFamily="17" charset="-128"/>
                <a:ea typeface="ＭＳ 明朝" pitchFamily="17" charset="-128"/>
              </a:rPr>
              <a:t>メモリ・ブロックが入力を連続的にサンプリングしたり、メモリの半分以上を埋めるように命令したりできるようにします。トリガ・イベントが発生すると、タイムベース・ブロックは、サンプリングが停止する前に</a:t>
            </a:r>
            <a:r>
              <a:rPr kumimoji="1" lang="en-US" altLang="ja-JP" sz="1100" dirty="0">
                <a:latin typeface="Arial" pitchFamily="34" charset="0"/>
                <a:ea typeface="ＭＳ 明朝" pitchFamily="17" charset="-128"/>
                <a:cs typeface="Arial" pitchFamily="34" charset="0"/>
              </a:rPr>
              <a:t>ADC/</a:t>
            </a:r>
            <a:r>
              <a:rPr kumimoji="1" lang="ja-JP" altLang="en-US" sz="1100" dirty="0">
                <a:latin typeface="ＭＳ 明朝" pitchFamily="17" charset="-128"/>
                <a:ea typeface="ＭＳ 明朝" pitchFamily="17" charset="-128"/>
              </a:rPr>
              <a:t>メモリ・ブロックがさらに</a:t>
            </a:r>
            <a:r>
              <a:rPr kumimoji="1" lang="en-US" altLang="ja-JP" sz="1100" dirty="0">
                <a:latin typeface="Arial" pitchFamily="34" charset="0"/>
                <a:ea typeface="ＭＳ 明朝" pitchFamily="17" charset="-128"/>
                <a:cs typeface="Arial" pitchFamily="34" charset="0"/>
              </a:rPr>
              <a:t>500</a:t>
            </a:r>
            <a:r>
              <a:rPr kumimoji="1" lang="ja-JP" altLang="en-US" sz="1100" dirty="0">
                <a:latin typeface="ＭＳ 明朝" pitchFamily="17" charset="-128"/>
                <a:ea typeface="ＭＳ 明朝" pitchFamily="17" charset="-128"/>
              </a:rPr>
              <a:t>サンプルを取り込むことを許可します。この場合、捕捉メモリの最初の</a:t>
            </a:r>
            <a:r>
              <a:rPr kumimoji="1" lang="en-US" altLang="ja-JP" sz="1100" dirty="0">
                <a:latin typeface="Arial" pitchFamily="34" charset="0"/>
                <a:ea typeface="ＭＳ 明朝" pitchFamily="17" charset="-128"/>
                <a:cs typeface="Arial" pitchFamily="34" charset="0"/>
              </a:rPr>
              <a:t>500</a:t>
            </a:r>
            <a:r>
              <a:rPr kumimoji="1" lang="ja-JP" altLang="en-US" sz="1100" dirty="0">
                <a:latin typeface="ＭＳ 明朝" pitchFamily="17" charset="-128"/>
                <a:ea typeface="ＭＳ 明朝" pitchFamily="17" charset="-128"/>
              </a:rPr>
              <a:t>サンプルはトリガ・イベント前の波形データを示し、捕捉メモリの最後の</a:t>
            </a:r>
            <a:r>
              <a:rPr kumimoji="1" lang="en-US" altLang="ja-JP" sz="1100" dirty="0">
                <a:latin typeface="Arial" pitchFamily="34" charset="0"/>
                <a:ea typeface="ＭＳ 明朝" pitchFamily="17" charset="-128"/>
                <a:cs typeface="Arial" pitchFamily="34" charset="0"/>
              </a:rPr>
              <a:t>500</a:t>
            </a:r>
            <a:r>
              <a:rPr kumimoji="1" lang="ja-JP" altLang="en-US" sz="1100" dirty="0">
                <a:latin typeface="ＭＳ 明朝" pitchFamily="17" charset="-128"/>
                <a:ea typeface="ＭＳ 明朝" pitchFamily="17" charset="-128"/>
              </a:rPr>
              <a:t>サンプルはトリガ・イベント後の波形データを示します。</a:t>
            </a:r>
          </a:p>
          <a:p>
            <a:r>
              <a:rPr kumimoji="1" lang="ja-JP" altLang="en-US" sz="1100" dirty="0">
                <a:latin typeface="ＭＳ 明朝" pitchFamily="17" charset="-128"/>
                <a:ea typeface="ＭＳ 明朝" pitchFamily="17" charset="-128"/>
              </a:rPr>
              <a:t>捕捉サイクルが完了したら、捕捉メモリにストアされたサンプルを表示のために処理する必要があります。旧世代の</a:t>
            </a:r>
            <a:r>
              <a:rPr kumimoji="1" lang="en-US" altLang="ja-JP" sz="1100" dirty="0">
                <a:latin typeface="Arial" pitchFamily="34" charset="0"/>
                <a:ea typeface="ＭＳ 明朝" pitchFamily="17" charset="-128"/>
                <a:cs typeface="Arial" pitchFamily="34" charset="0"/>
              </a:rPr>
              <a:t>DSO</a:t>
            </a:r>
            <a:r>
              <a:rPr kumimoji="1" lang="ja-JP" altLang="en-US" sz="1100" dirty="0">
                <a:latin typeface="ＭＳ 明朝" pitchFamily="17" charset="-128"/>
                <a:ea typeface="ＭＳ 明朝" pitchFamily="17" charset="-128"/>
              </a:rPr>
              <a:t>ではオシロスコープの</a:t>
            </a:r>
            <a:r>
              <a:rPr kumimoji="1" lang="en-US" altLang="ja-JP" sz="1100" dirty="0">
                <a:latin typeface="Arial" pitchFamily="34" charset="0"/>
                <a:ea typeface="ＭＳ 明朝" pitchFamily="17" charset="-128"/>
                <a:cs typeface="Arial" pitchFamily="34" charset="0"/>
              </a:rPr>
              <a:t>CPU</a:t>
            </a:r>
            <a:r>
              <a:rPr kumimoji="1" lang="ja-JP" altLang="en-US" sz="1100" dirty="0">
                <a:latin typeface="ＭＳ 明朝" pitchFamily="17" charset="-128"/>
                <a:ea typeface="ＭＳ 明朝" pitchFamily="17" charset="-128"/>
              </a:rPr>
              <a:t>システムを使用して、捕捉メモリのデータを（</a:t>
            </a:r>
            <a:r>
              <a:rPr kumimoji="1" lang="en-US" altLang="ja-JP" sz="1100" dirty="0">
                <a:latin typeface="Arial" pitchFamily="34" charset="0"/>
                <a:ea typeface="ＭＳ 明朝" pitchFamily="17" charset="-128"/>
                <a:cs typeface="Arial" pitchFamily="34" charset="0"/>
              </a:rPr>
              <a:t>1</a:t>
            </a:r>
            <a:r>
              <a:rPr kumimoji="1" lang="ja-JP" altLang="en-US" sz="1100" dirty="0">
                <a:latin typeface="ＭＳ 明朝" pitchFamily="17" charset="-128"/>
                <a:ea typeface="ＭＳ 明朝" pitchFamily="17" charset="-128"/>
              </a:rPr>
              <a:t>サンプルずつ）読み取り、データを処理し、サンプリングしたデータを表示メモリに再ストアしました。この処理には時間がかかるため、特に大容量のレコードを処理する場合、波形更新レートが遅くなりました。最新の</a:t>
            </a:r>
            <a:r>
              <a:rPr kumimoji="1" lang="en-US" altLang="ja-JP" sz="1100" dirty="0">
                <a:latin typeface="Arial" pitchFamily="34" charset="0"/>
                <a:ea typeface="ＭＳ 明朝" pitchFamily="17" charset="-128"/>
                <a:cs typeface="Arial" pitchFamily="34" charset="0"/>
              </a:rPr>
              <a:t>DSO</a:t>
            </a:r>
            <a:r>
              <a:rPr kumimoji="1" lang="ja-JP" altLang="en-US" sz="1100" dirty="0">
                <a:latin typeface="ＭＳ 明朝" pitchFamily="17" charset="-128"/>
                <a:ea typeface="ＭＳ 明朝" pitchFamily="17" charset="-128"/>
              </a:rPr>
              <a:t>の多くは、専用のカスタム</a:t>
            </a:r>
            <a:r>
              <a:rPr kumimoji="1" lang="en-US" altLang="ja-JP" sz="1100" dirty="0">
                <a:latin typeface="Arial" pitchFamily="34" charset="0"/>
                <a:ea typeface="ＭＳ 明朝" pitchFamily="17" charset="-128"/>
                <a:cs typeface="Arial" pitchFamily="34" charset="0"/>
              </a:rPr>
              <a:t>DSP</a:t>
            </a:r>
            <a:r>
              <a:rPr kumimoji="1" lang="ja-JP" altLang="en-US" sz="1100" dirty="0">
                <a:latin typeface="ＭＳ 明朝" pitchFamily="17" charset="-128"/>
                <a:ea typeface="ＭＳ 明朝" pitchFamily="17" charset="-128"/>
              </a:rPr>
              <a:t>を使用して、データをすばやく処理／デジタルフィルタし、波形データを表示メモリに効率的に「パイプライン」することにより、スループットと波形更新レートを向上させています。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オシロスコープの性能仕様</a:t>
            </a:r>
          </a:p>
          <a:p>
            <a:r>
              <a:rPr kumimoji="1" lang="ja-JP" altLang="en-US" sz="1100" dirty="0">
                <a:latin typeface="ＭＳ 明朝" pitchFamily="17" charset="-128"/>
                <a:ea typeface="ＭＳ 明朝" pitchFamily="17" charset="-128"/>
              </a:rPr>
              <a:t>オシロスコープにはさまざまな仕様がありますが、オシロスコープの最も重要な仕様は帯域幅です。オシロスコープが捕捉し、正確に測定できる最高入力周波数は、オシロスコープの帯域幅仕様に基づいています。しかしオシロスコープは、帯域幅周波数と同じ周波数の信号では正確な測定を実行できません。 </a:t>
            </a:r>
          </a:p>
          <a:p>
            <a:r>
              <a:rPr kumimoji="1" lang="ja-JP" altLang="en-US" sz="1100" dirty="0">
                <a:latin typeface="ＭＳ 明朝" pitchFamily="17" charset="-128"/>
                <a:ea typeface="ＭＳ 明朝" pitchFamily="17" charset="-128"/>
              </a:rPr>
              <a:t>すべてのオシロスコープはローパス周波数応答（ガウシアン応答）を示します。ガウシアン周波数応答は、単極ローパス・フィルタを厳密に近似します。</a:t>
            </a:r>
            <a:r>
              <a:rPr kumimoji="1" lang="en-US" altLang="ja-JP" sz="1100" dirty="0"/>
              <a:t>EE</a:t>
            </a:r>
            <a:r>
              <a:rPr kumimoji="1" lang="ja-JP" altLang="en-US" sz="1100" dirty="0">
                <a:latin typeface="ＭＳ 明朝" pitchFamily="17" charset="-128"/>
                <a:ea typeface="ＭＳ 明朝" pitchFamily="17" charset="-128"/>
              </a:rPr>
              <a:t>クラスでもこれと似た応答をプロットしたことがあり、ボード線図として学習しているかもしれません。</a:t>
            </a:r>
          </a:p>
          <a:p>
            <a:r>
              <a:rPr kumimoji="1" lang="ja-JP" altLang="en-US" sz="1100" dirty="0">
                <a:latin typeface="ＭＳ 明朝" pitchFamily="17" charset="-128"/>
                <a:ea typeface="ＭＳ 明朝" pitchFamily="17" charset="-128"/>
              </a:rPr>
              <a:t>入力信号の周波数が増加すると、オシロスコープは、入力信号の減衰を開始し、不正確な測定を実行し始めます。正弦波入力信号が</a:t>
            </a:r>
            <a:r>
              <a:rPr kumimoji="1" lang="en-US" altLang="ja-JP" sz="1100" dirty="0"/>
              <a:t>3 dB</a:t>
            </a:r>
            <a:r>
              <a:rPr kumimoji="1" lang="ja-JP" altLang="en-US" sz="1100" dirty="0">
                <a:latin typeface="ＭＳ 明朝" pitchFamily="17" charset="-128"/>
                <a:ea typeface="ＭＳ 明朝" pitchFamily="17" charset="-128"/>
              </a:rPr>
              <a:t>だけ減衰される周波数が、オシロスコープの帯域幅です。</a:t>
            </a:r>
            <a:r>
              <a:rPr kumimoji="1" lang="en-US" altLang="ja-JP" sz="1100" dirty="0"/>
              <a:t>3 dB</a:t>
            </a:r>
            <a:r>
              <a:rPr kumimoji="1" lang="ja-JP" altLang="en-US" sz="1100" dirty="0">
                <a:latin typeface="ＭＳ 明朝" pitchFamily="17" charset="-128"/>
                <a:ea typeface="ＭＳ 明朝" pitchFamily="17" charset="-128"/>
              </a:rPr>
              <a:t>の減衰は、式</a:t>
            </a:r>
            <a:r>
              <a:rPr kumimoji="1" lang="en-US" altLang="ja-JP" sz="1100" dirty="0"/>
              <a:t>20 Log(Vo/Vi)</a:t>
            </a:r>
            <a:r>
              <a:rPr kumimoji="1" lang="ja-JP" altLang="en-US" sz="1100" dirty="0">
                <a:latin typeface="ＭＳ 明朝" pitchFamily="17" charset="-128"/>
                <a:ea typeface="ＭＳ 明朝" pitchFamily="17" charset="-128"/>
              </a:rPr>
              <a:t>に基づいて約</a:t>
            </a:r>
            <a:r>
              <a:rPr kumimoji="1" lang="en-US" altLang="ja-JP" sz="1100" dirty="0"/>
              <a:t>30</a:t>
            </a:r>
            <a:r>
              <a:rPr kumimoji="1" lang="ja-JP" altLang="en-US" sz="1100" dirty="0"/>
              <a:t> </a:t>
            </a:r>
            <a:r>
              <a:rPr kumimoji="1" lang="ja-JP" altLang="en-US" sz="1100" dirty="0">
                <a:latin typeface="ＭＳ 明朝" pitchFamily="17" charset="-128"/>
                <a:ea typeface="ＭＳ 明朝" pitchFamily="17" charset="-128"/>
              </a:rPr>
              <a:t>％の減衰に相当します。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kumimoji="1" lang="ja-JP" altLang="en-US" sz="1100" b="1" dirty="0">
                <a:latin typeface="ＭＳ 明朝" pitchFamily="17" charset="-128"/>
                <a:ea typeface="ＭＳ 明朝" pitchFamily="17" charset="-128"/>
              </a:rPr>
              <a:t>正しい帯域幅の選択</a:t>
            </a:r>
          </a:p>
          <a:p>
            <a:r>
              <a:rPr kumimoji="1" lang="ja-JP" altLang="en-US" sz="1100" dirty="0">
                <a:latin typeface="ＭＳ 明朝" pitchFamily="17" charset="-128"/>
                <a:ea typeface="ＭＳ 明朝" pitchFamily="17" charset="-128"/>
              </a:rPr>
              <a:t>入力正弦波はオシロスコープの帯域幅周波数で約</a:t>
            </a:r>
            <a:r>
              <a:rPr kumimoji="1" lang="en-US" altLang="ja-JP" sz="1100" dirty="0">
                <a:latin typeface="Arial" pitchFamily="34" charset="0"/>
                <a:ea typeface="ＭＳ 明朝" pitchFamily="17" charset="-128"/>
                <a:cs typeface="Arial" pitchFamily="34" charset="0"/>
              </a:rPr>
              <a:t>30</a:t>
            </a:r>
            <a:r>
              <a:rPr kumimoji="1" lang="ja-JP" altLang="en-US" sz="1100" dirty="0">
                <a:latin typeface="ＭＳ 明朝" pitchFamily="17" charset="-128"/>
                <a:ea typeface="ＭＳ 明朝" pitchFamily="17" charset="-128"/>
              </a:rPr>
              <a:t> ％（－</a:t>
            </a:r>
            <a:r>
              <a:rPr kumimoji="1" lang="en-US" altLang="ja-JP" sz="1100" dirty="0">
                <a:latin typeface="Arial" pitchFamily="34" charset="0"/>
                <a:ea typeface="ＭＳ 明朝" pitchFamily="17" charset="-128"/>
                <a:cs typeface="Arial" pitchFamily="34" charset="0"/>
              </a:rPr>
              <a:t>3 dB</a:t>
            </a:r>
            <a:r>
              <a:rPr kumimoji="1" lang="ja-JP" altLang="en-US" sz="1100" dirty="0">
                <a:latin typeface="ＭＳ 明朝" pitchFamily="17" charset="-128"/>
                <a:ea typeface="ＭＳ 明朝" pitchFamily="17" charset="-128"/>
              </a:rPr>
              <a:t>）減衰されるので、ある特定の帯域幅のオシロスコープを使用して同じ周波数の信号をテストしないでください。 </a:t>
            </a:r>
          </a:p>
          <a:p>
            <a:r>
              <a:rPr kumimoji="1" lang="ja-JP" altLang="en-US" sz="1100" dirty="0">
                <a:latin typeface="ＭＳ 明朝" pitchFamily="17" charset="-128"/>
                <a:ea typeface="ＭＳ 明朝" pitchFamily="17" charset="-128"/>
              </a:rPr>
              <a:t>純粋なアナログ</a:t>
            </a:r>
            <a:r>
              <a:rPr kumimoji="1" lang="en-US" altLang="ja-JP" sz="1100" dirty="0">
                <a:latin typeface="Arial" pitchFamily="34" charset="0"/>
                <a:ea typeface="ＭＳ 明朝" pitchFamily="17" charset="-128"/>
                <a:cs typeface="Arial" pitchFamily="34" charset="0"/>
              </a:rPr>
              <a:t>/RF</a:t>
            </a:r>
            <a:r>
              <a:rPr kumimoji="1" lang="ja-JP" altLang="en-US" sz="1100" dirty="0">
                <a:latin typeface="ＭＳ 明朝" pitchFamily="17" charset="-128"/>
                <a:ea typeface="ＭＳ 明朝" pitchFamily="17" charset="-128"/>
              </a:rPr>
              <a:t>測定アプリケーション（正弦波）の場合は、オシロスコープの帯域幅を、測定対象の入力正弦波の最高周波数より</a:t>
            </a:r>
            <a:r>
              <a:rPr kumimoji="1" lang="en-US" altLang="ja-JP" sz="1100" dirty="0">
                <a:latin typeface="Arial" pitchFamily="34" charset="0"/>
                <a:ea typeface="ＭＳ 明朝" pitchFamily="17" charset="-128"/>
                <a:cs typeface="Arial" pitchFamily="34" charset="0"/>
              </a:rPr>
              <a:t>3</a:t>
            </a:r>
            <a:r>
              <a:rPr kumimoji="1" lang="ja-JP" altLang="en-US" sz="1100" dirty="0">
                <a:latin typeface="ＭＳ 明朝" pitchFamily="17" charset="-128"/>
                <a:ea typeface="ＭＳ 明朝" pitchFamily="17" charset="-128"/>
              </a:rPr>
              <a:t>倍広くすることを推奨します。オシロスコープの帯域幅の</a:t>
            </a:r>
            <a:r>
              <a:rPr kumimoji="1" lang="en-US" altLang="ja-JP" sz="1100" dirty="0">
                <a:latin typeface="Arial" pitchFamily="34" charset="0"/>
                <a:ea typeface="ＭＳ 明朝" pitchFamily="17" charset="-128"/>
                <a:cs typeface="Arial" pitchFamily="34" charset="0"/>
              </a:rPr>
              <a:t>1/3</a:t>
            </a:r>
            <a:r>
              <a:rPr kumimoji="1" lang="ja-JP" altLang="en-US" sz="1100" dirty="0">
                <a:latin typeface="ＭＳ 明朝" pitchFamily="17" charset="-128"/>
                <a:ea typeface="ＭＳ 明朝" pitchFamily="17" charset="-128"/>
              </a:rPr>
              <a:t>で、信号の減衰量が最小限に抑えられます。</a:t>
            </a:r>
          </a:p>
          <a:p>
            <a:r>
              <a:rPr kumimoji="1" lang="ja-JP" altLang="en-US" sz="1100" dirty="0">
                <a:latin typeface="ＭＳ 明朝" pitchFamily="17" charset="-128"/>
                <a:ea typeface="ＭＳ 明朝" pitchFamily="17" charset="-128"/>
              </a:rPr>
              <a:t>現在、より一般的に用いられるデジタル・アプリケーションの場合は、オシロスコープの帯域幅を、システムの最高クロック・レートより</a:t>
            </a:r>
            <a:r>
              <a:rPr kumimoji="1" lang="en-US" altLang="ja-JP" sz="1100" dirty="0">
                <a:latin typeface="Arial" pitchFamily="34" charset="0"/>
                <a:ea typeface="ＭＳ 明朝" pitchFamily="17" charset="-128"/>
                <a:cs typeface="Arial" pitchFamily="34" charset="0"/>
              </a:rPr>
              <a:t>5</a:t>
            </a:r>
            <a:r>
              <a:rPr kumimoji="1" lang="ja-JP" altLang="en-US" sz="1100" dirty="0">
                <a:latin typeface="ＭＳ 明朝" pitchFamily="17" charset="-128"/>
                <a:ea typeface="ＭＳ 明朝" pitchFamily="17" charset="-128"/>
              </a:rPr>
              <a:t>倍以上広くする必要があります。</a:t>
            </a:r>
            <a:r>
              <a:rPr kumimoji="1" lang="en-US" altLang="ja-JP" sz="1100" dirty="0">
                <a:latin typeface="Arial" pitchFamily="34" charset="0"/>
                <a:ea typeface="ＭＳ 明朝" pitchFamily="17" charset="-128"/>
                <a:cs typeface="Arial" pitchFamily="34" charset="0"/>
              </a:rPr>
              <a:t>EE</a:t>
            </a:r>
            <a:r>
              <a:rPr kumimoji="1" lang="ja-JP" altLang="en-US" sz="1100" dirty="0">
                <a:latin typeface="ＭＳ 明朝" pitchFamily="17" charset="-128"/>
                <a:ea typeface="ＭＳ 明朝" pitchFamily="17" charset="-128"/>
              </a:rPr>
              <a:t>クラスで学んだように、デジタル・クロック信号を含むすべての信号は、複数の正弦波から構成されています。オシロスコープの帯域幅が最高クロック・レートより</a:t>
            </a:r>
            <a:r>
              <a:rPr kumimoji="1" lang="en-US" altLang="ja-JP" sz="1100" dirty="0">
                <a:latin typeface="Arial" pitchFamily="34" charset="0"/>
                <a:ea typeface="ＭＳ 明朝" pitchFamily="17" charset="-128"/>
                <a:cs typeface="Arial" pitchFamily="34" charset="0"/>
              </a:rPr>
              <a:t>5</a:t>
            </a:r>
            <a:r>
              <a:rPr kumimoji="1" lang="ja-JP" altLang="en-US" sz="1100" dirty="0">
                <a:latin typeface="ＭＳ 明朝" pitchFamily="17" charset="-128"/>
                <a:ea typeface="ＭＳ 明朝" pitchFamily="17" charset="-128"/>
              </a:rPr>
              <a:t>倍以上広い場合は、第</a:t>
            </a:r>
            <a:r>
              <a:rPr kumimoji="1" lang="en-US" altLang="ja-JP" sz="1100" dirty="0">
                <a:latin typeface="Arial" pitchFamily="34" charset="0"/>
                <a:ea typeface="ＭＳ 明朝" pitchFamily="17" charset="-128"/>
                <a:cs typeface="Arial" pitchFamily="34" charset="0"/>
              </a:rPr>
              <a:t>5</a:t>
            </a:r>
            <a:r>
              <a:rPr kumimoji="1" lang="ja-JP" altLang="en-US" sz="1100" dirty="0">
                <a:latin typeface="ＭＳ 明朝" pitchFamily="17" charset="-128"/>
                <a:ea typeface="ＭＳ 明朝" pitchFamily="17" charset="-128"/>
              </a:rPr>
              <a:t>高調波まで最小の減衰量で捕捉できます。</a:t>
            </a:r>
          </a:p>
          <a:p>
            <a:r>
              <a:rPr kumimoji="1" lang="ja-JP" altLang="en-US" sz="1100" dirty="0">
                <a:latin typeface="ＭＳ 明朝" pitchFamily="17" charset="-128"/>
                <a:ea typeface="ＭＳ 明朝" pitchFamily="17" charset="-128"/>
              </a:rPr>
              <a:t>このスライドでは、同じ</a:t>
            </a:r>
            <a:r>
              <a:rPr kumimoji="1" lang="en-US" altLang="ja-JP" sz="1100" dirty="0">
                <a:latin typeface="Arial" pitchFamily="34" charset="0"/>
                <a:ea typeface="ＭＳ 明朝" pitchFamily="17" charset="-128"/>
                <a:cs typeface="Arial" pitchFamily="34" charset="0"/>
              </a:rPr>
              <a:t>100 MHz</a:t>
            </a:r>
            <a:r>
              <a:rPr kumimoji="1" lang="ja-JP" altLang="en-US" sz="1100" dirty="0">
                <a:latin typeface="ＭＳ 明朝" pitchFamily="17" charset="-128"/>
                <a:ea typeface="ＭＳ 明朝" pitchFamily="17" charset="-128"/>
              </a:rPr>
              <a:t>デジタル・クロック信号を捕捉する、異なる帯域幅の</a:t>
            </a:r>
            <a:r>
              <a:rPr kumimoji="1" lang="en-US" altLang="ja-JP" sz="1100" dirty="0">
                <a:latin typeface="Arial" pitchFamily="34" charset="0"/>
                <a:ea typeface="ＭＳ 明朝" pitchFamily="17" charset="-128"/>
                <a:cs typeface="Arial" pitchFamily="34" charset="0"/>
              </a:rPr>
              <a:t>2</a:t>
            </a:r>
            <a:r>
              <a:rPr kumimoji="1" lang="ja-JP" altLang="en-US" sz="1100" dirty="0">
                <a:latin typeface="ＭＳ 明朝" pitchFamily="17" charset="-128"/>
                <a:ea typeface="ＭＳ 明朝" pitchFamily="17" charset="-128"/>
              </a:rPr>
              <a:t>台のオシロスコープを示します。左のスクリーンショットは、</a:t>
            </a:r>
            <a:r>
              <a:rPr kumimoji="1" lang="en-US" altLang="ja-JP" sz="1100" dirty="0">
                <a:latin typeface="Arial" pitchFamily="34" charset="0"/>
                <a:ea typeface="ＭＳ 明朝" pitchFamily="17" charset="-128"/>
                <a:cs typeface="Arial" pitchFamily="34" charset="0"/>
              </a:rPr>
              <a:t>100 MHz</a:t>
            </a:r>
            <a:r>
              <a:rPr kumimoji="1" lang="ja-JP" altLang="en-US" sz="1100" dirty="0">
                <a:latin typeface="ＭＳ 明朝" pitchFamily="17" charset="-128"/>
                <a:ea typeface="ＭＳ 明朝" pitchFamily="17" charset="-128"/>
              </a:rPr>
              <a:t>帯域幅のオシロスコープによって捕捉されたときの</a:t>
            </a:r>
            <a:r>
              <a:rPr kumimoji="1" lang="en-US" altLang="ja-JP" sz="1100" dirty="0">
                <a:latin typeface="Arial" pitchFamily="34" charset="0"/>
                <a:ea typeface="ＭＳ 明朝" pitchFamily="17" charset="-128"/>
                <a:cs typeface="Arial" pitchFamily="34" charset="0"/>
              </a:rPr>
              <a:t>100 MHz</a:t>
            </a:r>
            <a:r>
              <a:rPr kumimoji="1" lang="ja-JP" altLang="en-US" sz="1100" dirty="0">
                <a:latin typeface="ＭＳ 明朝" pitchFamily="17" charset="-128"/>
                <a:ea typeface="ＭＳ 明朝" pitchFamily="17" charset="-128"/>
              </a:rPr>
              <a:t>デジタル・クロックの様子を示しています。この信号のより高次の高調波が減衰され、事実上残っているのはこのクロック信号の基本波周波数成分（</a:t>
            </a:r>
            <a:r>
              <a:rPr kumimoji="1" lang="en-US" altLang="ja-JP" sz="1100" dirty="0">
                <a:latin typeface="Arial" pitchFamily="34" charset="0"/>
                <a:ea typeface="ＭＳ 明朝" pitchFamily="17" charset="-128"/>
                <a:cs typeface="Arial" pitchFamily="34" charset="0"/>
              </a:rPr>
              <a:t>100 MHz</a:t>
            </a:r>
            <a:r>
              <a:rPr kumimoji="1" lang="ja-JP" altLang="en-US" sz="1100" dirty="0">
                <a:latin typeface="ＭＳ 明朝" pitchFamily="17" charset="-128"/>
                <a:ea typeface="ＭＳ 明朝" pitchFamily="17" charset="-128"/>
              </a:rPr>
              <a:t>正弦波）のみです。 </a:t>
            </a:r>
          </a:p>
          <a:p>
            <a:r>
              <a:rPr kumimoji="1" lang="ja-JP" altLang="en-US" sz="1100" dirty="0">
                <a:latin typeface="ＭＳ 明朝" pitchFamily="17" charset="-128"/>
                <a:ea typeface="ＭＳ 明朝" pitchFamily="17" charset="-128"/>
              </a:rPr>
              <a:t>右のスクリーンショットは、</a:t>
            </a:r>
            <a:r>
              <a:rPr kumimoji="1" lang="en-US" altLang="ja-JP" sz="1100" dirty="0">
                <a:latin typeface="Arial" pitchFamily="34" charset="0"/>
                <a:ea typeface="ＭＳ 明朝" pitchFamily="17" charset="-128"/>
                <a:cs typeface="Arial" pitchFamily="34" charset="0"/>
              </a:rPr>
              <a:t>500 MHz</a:t>
            </a:r>
            <a:r>
              <a:rPr kumimoji="1" lang="ja-JP" altLang="en-US" sz="1100" dirty="0">
                <a:latin typeface="ＭＳ 明朝" pitchFamily="17" charset="-128"/>
                <a:ea typeface="ＭＳ 明朝" pitchFamily="17" charset="-128"/>
              </a:rPr>
              <a:t>帯域幅のオシロスコープによって捕捉されたときの同じ</a:t>
            </a:r>
            <a:r>
              <a:rPr kumimoji="1" lang="en-US" altLang="ja-JP" sz="1100" dirty="0">
                <a:latin typeface="Arial" pitchFamily="34" charset="0"/>
                <a:ea typeface="ＭＳ 明朝" pitchFamily="17" charset="-128"/>
                <a:cs typeface="Arial" pitchFamily="34" charset="0"/>
              </a:rPr>
              <a:t>100 MHz</a:t>
            </a:r>
            <a:r>
              <a:rPr kumimoji="1" lang="ja-JP" altLang="en-US" sz="1100" dirty="0">
                <a:latin typeface="ＭＳ 明朝" pitchFamily="17" charset="-128"/>
                <a:ea typeface="ＭＳ 明朝" pitchFamily="17" charset="-128"/>
              </a:rPr>
              <a:t>クロック信号の様子を示しています。</a:t>
            </a:r>
            <a:r>
              <a:rPr kumimoji="1" lang="en-US" altLang="ja-JP" sz="1100" dirty="0">
                <a:latin typeface="Arial" pitchFamily="34" charset="0"/>
                <a:ea typeface="ＭＳ 明朝" pitchFamily="17" charset="-128"/>
                <a:cs typeface="Arial" pitchFamily="34" charset="0"/>
              </a:rPr>
              <a:t>500 MHz</a:t>
            </a:r>
            <a:r>
              <a:rPr kumimoji="1" lang="ja-JP" altLang="en-US" sz="1100" dirty="0">
                <a:latin typeface="ＭＳ 明朝" pitchFamily="17" charset="-128"/>
                <a:ea typeface="ＭＳ 明朝" pitchFamily="17" charset="-128"/>
              </a:rPr>
              <a:t>帯域幅のオシロスコープは、</a:t>
            </a:r>
            <a:r>
              <a:rPr kumimoji="1" lang="en-US" altLang="ja-JP" sz="1100" dirty="0">
                <a:latin typeface="Arial" pitchFamily="34" charset="0"/>
                <a:ea typeface="ＭＳ 明朝" pitchFamily="17" charset="-128"/>
                <a:cs typeface="Arial" pitchFamily="34" charset="0"/>
              </a:rPr>
              <a:t>100 MHz</a:t>
            </a:r>
            <a:r>
              <a:rPr kumimoji="1" lang="ja-JP" altLang="en-US" sz="1100" dirty="0">
                <a:latin typeface="ＭＳ 明朝" pitchFamily="17" charset="-128"/>
                <a:ea typeface="ＭＳ 明朝" pitchFamily="17" charset="-128"/>
              </a:rPr>
              <a:t>の基本波周波数成分だけでなく、第</a:t>
            </a:r>
            <a:r>
              <a:rPr kumimoji="1" lang="en-US" altLang="ja-JP" sz="1100" dirty="0">
                <a:latin typeface="Arial" pitchFamily="34" charset="0"/>
                <a:ea typeface="ＭＳ 明朝" pitchFamily="17" charset="-128"/>
                <a:cs typeface="Arial" pitchFamily="34" charset="0"/>
              </a:rPr>
              <a:t>3</a:t>
            </a:r>
            <a:r>
              <a:rPr kumimoji="1" lang="ja-JP" altLang="en-US" sz="1100" dirty="0">
                <a:latin typeface="ＭＳ 明朝" pitchFamily="17" charset="-128"/>
                <a:ea typeface="ＭＳ 明朝" pitchFamily="17" charset="-128"/>
              </a:rPr>
              <a:t>高調波と第</a:t>
            </a:r>
            <a:r>
              <a:rPr kumimoji="1" lang="en-US" altLang="ja-JP" sz="1100" dirty="0">
                <a:latin typeface="Arial" pitchFamily="34" charset="0"/>
                <a:ea typeface="ＭＳ 明朝" pitchFamily="17" charset="-128"/>
                <a:cs typeface="Arial" pitchFamily="34" charset="0"/>
              </a:rPr>
              <a:t>5</a:t>
            </a:r>
            <a:r>
              <a:rPr kumimoji="1" lang="ja-JP" altLang="en-US" sz="1100" dirty="0">
                <a:latin typeface="ＭＳ 明朝" pitchFamily="17" charset="-128"/>
                <a:ea typeface="ＭＳ 明朝" pitchFamily="17" charset="-128"/>
              </a:rPr>
              <a:t>高調波も妥当な確度で捕捉できます。</a:t>
            </a:r>
          </a:p>
          <a:p>
            <a:r>
              <a:rPr kumimoji="1" lang="ja-JP" altLang="en-US" sz="1100" dirty="0">
                <a:latin typeface="ＭＳ 明朝" pitchFamily="17" charset="-128"/>
                <a:ea typeface="ＭＳ 明朝" pitchFamily="17" charset="-128"/>
              </a:rPr>
              <a:t>デジタル・アプリケーションに対する</a:t>
            </a:r>
            <a:r>
              <a:rPr kumimoji="1" lang="en-US" altLang="ja-JP" sz="1100" dirty="0">
                <a:latin typeface="Arial" pitchFamily="34" charset="0"/>
                <a:ea typeface="ＭＳ 明朝" pitchFamily="17" charset="-128"/>
                <a:cs typeface="Arial" pitchFamily="34" charset="0"/>
              </a:rPr>
              <a:t>5</a:t>
            </a:r>
            <a:r>
              <a:rPr kumimoji="1" lang="ja-JP" altLang="en-US" sz="1100" dirty="0">
                <a:latin typeface="ＭＳ 明朝" pitchFamily="17" charset="-128"/>
                <a:ea typeface="ＭＳ 明朝" pitchFamily="17" charset="-128"/>
              </a:rPr>
              <a:t>倍の係数は、「経験則」による推奨にすぎません。クロック・レートに関係なく、高速エッジの実際の周波数成分に基づいて適切な帯域幅を決定する、より正確な方法があります。このより正確な方法については、このプレゼンテーションの最後のリストに示したアプリケーション・ノート</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Evaluating Oscilloscope Bandwidths for your Applications</a:t>
            </a:r>
            <a:r>
              <a:rPr kumimoji="1" lang="en-US" altLang="ja-JP" sz="1100" dirty="0">
                <a:latin typeface="ＭＳ 明朝" pitchFamily="17" charset="-128"/>
                <a:ea typeface="ＭＳ 明朝" pitchFamily="17" charset="-128"/>
              </a:rPr>
              <a:t>』</a:t>
            </a:r>
            <a:r>
              <a:rPr kumimoji="1" lang="ja-JP" altLang="en-US" sz="1100" dirty="0">
                <a:latin typeface="ＭＳ 明朝" pitchFamily="17" charset="-128"/>
                <a:ea typeface="ＭＳ 明朝" pitchFamily="17" charset="-128"/>
              </a:rPr>
              <a:t>を参照してください。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アジェンダ</a:t>
            </a:r>
          </a:p>
          <a:p>
            <a:r>
              <a:rPr kumimoji="1" lang="ja-JP" altLang="en-US" sz="1100" dirty="0">
                <a:latin typeface="ＭＳ 明朝" pitchFamily="17" charset="-128"/>
                <a:ea typeface="ＭＳ 明朝" pitchFamily="17" charset="-128"/>
              </a:rPr>
              <a:t>このプレゼンテーションでは、最初にオシロスコープとは何かを定義します。次に、以下のアジェンダについて説明します。</a:t>
            </a:r>
          </a:p>
          <a:p>
            <a:r>
              <a:rPr kumimoji="1" lang="ja-JP" altLang="en-US" sz="1100" dirty="0">
                <a:latin typeface="ＭＳ 明朝" pitchFamily="17" charset="-128"/>
                <a:ea typeface="ＭＳ 明朝" pitchFamily="17" charset="-128"/>
              </a:rPr>
              <a:t>プロービングの基本</a:t>
            </a:r>
          </a:p>
          <a:p>
            <a:r>
              <a:rPr kumimoji="1" lang="ja-JP" altLang="en-US" sz="1100" dirty="0">
                <a:latin typeface="ＭＳ 明朝" pitchFamily="17" charset="-128"/>
                <a:ea typeface="ＭＳ 明朝" pitchFamily="17" charset="-128"/>
              </a:rPr>
              <a:t>測定の実行</a:t>
            </a:r>
          </a:p>
          <a:p>
            <a:r>
              <a:rPr kumimoji="1" lang="ja-JP" altLang="en-US" sz="1100" dirty="0">
                <a:latin typeface="ＭＳ 明朝" pitchFamily="17" charset="-128"/>
                <a:ea typeface="ＭＳ 明朝" pitchFamily="17" charset="-128"/>
              </a:rPr>
              <a:t>波形のスケーリング</a:t>
            </a:r>
          </a:p>
          <a:p>
            <a:r>
              <a:rPr kumimoji="1" lang="ja-JP" altLang="en-US" sz="1100" dirty="0">
                <a:latin typeface="ＭＳ 明朝" pitchFamily="17" charset="-128"/>
                <a:ea typeface="ＭＳ 明朝" pitchFamily="17" charset="-128"/>
              </a:rPr>
              <a:t>トリガについて</a:t>
            </a:r>
          </a:p>
          <a:p>
            <a:r>
              <a:rPr kumimoji="1" lang="ja-JP" altLang="en-US" sz="1100" dirty="0">
                <a:latin typeface="ＭＳ 明朝" pitchFamily="17" charset="-128"/>
                <a:ea typeface="ＭＳ 明朝" pitchFamily="17" charset="-128"/>
              </a:rPr>
              <a:t>動作原理と仕様</a:t>
            </a:r>
          </a:p>
          <a:p>
            <a:r>
              <a:rPr kumimoji="1" lang="ja-JP" altLang="en-US" sz="1100" dirty="0">
                <a:latin typeface="ＭＳ 明朝" pitchFamily="17" charset="-128"/>
                <a:ea typeface="ＭＳ 明朝" pitchFamily="17" charset="-128"/>
              </a:rPr>
              <a:t>動的なプローブのモデリングとプローブの負荷</a:t>
            </a:r>
          </a:p>
          <a:p>
            <a:r>
              <a:rPr kumimoji="1" lang="ja-JP" altLang="en-US" sz="1100" dirty="0">
                <a:latin typeface="ＭＳ 明朝" pitchFamily="17" charset="-128"/>
                <a:ea typeface="ＭＳ 明朝" pitchFamily="17" charset="-128"/>
              </a:rPr>
              <a:t>ラボ・ガイドの使用方法</a:t>
            </a:r>
          </a:p>
          <a:p>
            <a:r>
              <a:rPr kumimoji="1" lang="ja-JP" altLang="en-US" sz="1100" dirty="0">
                <a:latin typeface="ＭＳ 明朝" pitchFamily="17" charset="-128"/>
                <a:ea typeface="ＭＳ 明朝" pitchFamily="17" charset="-128"/>
              </a:rPr>
              <a:t>その他のテクニカル・リソース</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その他の重要なオシロスコープの仕様</a:t>
            </a:r>
          </a:p>
          <a:p>
            <a:r>
              <a:rPr kumimoji="1" lang="ja-JP" altLang="en-US" sz="1100" dirty="0">
                <a:latin typeface="ＭＳ 明朝" pitchFamily="17" charset="-128"/>
                <a:ea typeface="ＭＳ 明朝" pitchFamily="17" charset="-128"/>
              </a:rPr>
              <a:t>帯域幅は最も重要なオシロスコープ仕様ですが、オシロスコープの選択と購入を任された場合に考慮する必要がある仕様は、他にもあります。そうした仕様には、以下のものがあります。</a:t>
            </a:r>
          </a:p>
          <a:p>
            <a:r>
              <a:rPr kumimoji="1" lang="ja-JP" altLang="en-US" sz="1100" dirty="0">
                <a:latin typeface="ＭＳ 明朝" pitchFamily="17" charset="-128"/>
                <a:ea typeface="ＭＳ 明朝" pitchFamily="17" charset="-128"/>
              </a:rPr>
              <a:t>サンプリング・レート </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オシロスコープの帯域幅の</a:t>
            </a:r>
            <a:r>
              <a:rPr kumimoji="1" lang="en-US" altLang="ja-JP" sz="1100" dirty="0"/>
              <a:t>4</a:t>
            </a:r>
            <a:r>
              <a:rPr kumimoji="1" lang="ja-JP" altLang="en-US" sz="1100" dirty="0">
                <a:latin typeface="ＭＳ 明朝" pitchFamily="17" charset="-128"/>
                <a:ea typeface="ＭＳ 明朝" pitchFamily="17" charset="-128"/>
              </a:rPr>
              <a:t>倍以上である必要があります</a:t>
            </a:r>
          </a:p>
          <a:p>
            <a:r>
              <a:rPr kumimoji="1" lang="ja-JP" altLang="en-US" sz="1100" dirty="0">
                <a:latin typeface="ＭＳ 明朝" pitchFamily="17" charset="-128"/>
                <a:ea typeface="ＭＳ 明朝" pitchFamily="17" charset="-128"/>
              </a:rPr>
              <a:t>メモリ長 </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捕捉できる波形の長さを決定します</a:t>
            </a:r>
          </a:p>
          <a:p>
            <a:r>
              <a:rPr kumimoji="1" lang="ja-JP" altLang="en-US" sz="1100" dirty="0">
                <a:latin typeface="ＭＳ 明朝" pitchFamily="17" charset="-128"/>
                <a:ea typeface="ＭＳ 明朝" pitchFamily="17" charset="-128"/>
              </a:rPr>
              <a:t>チャネル数 </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ほとんどのオシロスコープは</a:t>
            </a:r>
            <a:r>
              <a:rPr kumimoji="1" lang="en-US" altLang="ja-JP" sz="1100" dirty="0"/>
              <a:t>2</a:t>
            </a:r>
            <a:r>
              <a:rPr kumimoji="1" lang="ja-JP" altLang="en-US" sz="1100" dirty="0">
                <a:latin typeface="ＭＳ 明朝" pitchFamily="17" charset="-128"/>
                <a:ea typeface="ＭＳ 明朝" pitchFamily="17" charset="-128"/>
              </a:rPr>
              <a:t>チャネル・モデルと</a:t>
            </a:r>
            <a:r>
              <a:rPr kumimoji="1" lang="en-US" altLang="ja-JP" sz="1100" dirty="0"/>
              <a:t>4</a:t>
            </a:r>
            <a:r>
              <a:rPr kumimoji="1" lang="ja-JP" altLang="en-US" sz="1100" dirty="0">
                <a:latin typeface="ＭＳ 明朝" pitchFamily="17" charset="-128"/>
                <a:ea typeface="ＭＳ 明朝" pitchFamily="17" charset="-128"/>
              </a:rPr>
              <a:t>チャネル・モデルです。しかし</a:t>
            </a:r>
            <a:r>
              <a:rPr kumimoji="1" lang="en-US" altLang="ja-JP" sz="1100" dirty="0"/>
              <a:t>MSO</a:t>
            </a:r>
            <a:r>
              <a:rPr kumimoji="1" lang="ja-JP" altLang="en-US" sz="1100" dirty="0">
                <a:latin typeface="ＭＳ 明朝" pitchFamily="17" charset="-128"/>
                <a:ea typeface="ＭＳ 明朝" pitchFamily="17" charset="-128"/>
              </a:rPr>
              <a:t>モデルでは、より複雑なデジタル信号セットのモニタおよびテストのために、さらに収集ロジック・タイミング・チャネルが追加されています。</a:t>
            </a:r>
          </a:p>
          <a:p>
            <a:r>
              <a:rPr kumimoji="1" lang="ja-JP" altLang="en-US" sz="1100" dirty="0">
                <a:latin typeface="ＭＳ 明朝" pitchFamily="17" charset="-128"/>
                <a:ea typeface="ＭＳ 明朝" pitchFamily="17" charset="-128"/>
              </a:rPr>
              <a:t>波形更新レート </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更新レートが高速であるということは、写真撮影が高速であることを意味し、オシロスコープがグリッチなどの稀にしか発生しないイベントを捕捉できる確率が高まります。</a:t>
            </a:r>
          </a:p>
          <a:p>
            <a:r>
              <a:rPr kumimoji="1" lang="ja-JP" altLang="en-US" sz="1100" dirty="0">
                <a:latin typeface="ＭＳ 明朝" pitchFamily="17" charset="-128"/>
                <a:ea typeface="ＭＳ 明朝" pitchFamily="17" charset="-128"/>
              </a:rPr>
              <a:t>表示品質 </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表示サイズ、分解能、輝度グラデーションのレベル数があります。輝度グラデーションは、ランダム雑音やジッタの表示と直感的な判断を行うために重要な、オシロスコープの表示品質特性です。</a:t>
            </a:r>
          </a:p>
          <a:p>
            <a:r>
              <a:rPr kumimoji="1" lang="ja-JP" altLang="en-US" sz="1100" dirty="0">
                <a:latin typeface="ＭＳ 明朝" pitchFamily="17" charset="-128"/>
                <a:ea typeface="ＭＳ 明朝" pitchFamily="17" charset="-128"/>
              </a:rPr>
              <a:t>アドバンス・トリガ・モード </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オシロスコープがシリアル・バス信号など、より複雑な信号で同期できるようにします。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プロービングの続き </a:t>
            </a:r>
            <a:r>
              <a:rPr kumimoji="1" lang="en-US" altLang="ja-JP" sz="1100" b="1" dirty="0">
                <a:latin typeface="ＭＳ 明朝" pitchFamily="17" charset="-128"/>
                <a:ea typeface="ＭＳ 明朝" pitchFamily="17" charset="-128"/>
              </a:rPr>
              <a:t>- </a:t>
            </a:r>
            <a:r>
              <a:rPr kumimoji="1" lang="ja-JP" altLang="en-US" sz="1100" b="1" dirty="0">
                <a:latin typeface="ＭＳ 明朝" pitchFamily="17" charset="-128"/>
                <a:ea typeface="ＭＳ 明朝" pitchFamily="17" charset="-128"/>
              </a:rPr>
              <a:t>ダイナミック</a:t>
            </a:r>
            <a:r>
              <a:rPr kumimoji="1" lang="en-US" altLang="ja-JP" sz="1100" b="1" dirty="0"/>
              <a:t>/AC</a:t>
            </a:r>
            <a:r>
              <a:rPr kumimoji="1" lang="ja-JP" altLang="en-US" sz="1100" b="1" dirty="0">
                <a:latin typeface="ＭＳ 明朝" pitchFamily="17" charset="-128"/>
                <a:ea typeface="ＭＳ 明朝" pitchFamily="17" charset="-128"/>
              </a:rPr>
              <a:t>プローブ・モデル</a:t>
            </a:r>
          </a:p>
          <a:p>
            <a:r>
              <a:rPr kumimoji="1" lang="ja-JP" altLang="en-US" sz="1100" dirty="0">
                <a:latin typeface="ＭＳ 明朝" pitchFamily="17" charset="-128"/>
                <a:ea typeface="ＭＳ 明朝" pitchFamily="17" charset="-128"/>
              </a:rPr>
              <a:t>前に、標準</a:t>
            </a:r>
            <a:r>
              <a:rPr kumimoji="1" lang="en-US" altLang="ja-JP" sz="1100" dirty="0"/>
              <a:t>10:1</a:t>
            </a:r>
            <a:r>
              <a:rPr kumimoji="1" lang="ja-JP" altLang="en-US" sz="1100" dirty="0">
                <a:latin typeface="ＭＳ 明朝" pitchFamily="17" charset="-128"/>
                <a:ea typeface="ＭＳ 明朝" pitchFamily="17" charset="-128"/>
              </a:rPr>
              <a:t>パッシブ・プローブのスタティック</a:t>
            </a:r>
            <a:r>
              <a:rPr kumimoji="1" lang="en-US" altLang="ja-JP" sz="1100" dirty="0"/>
              <a:t>/DC</a:t>
            </a:r>
            <a:r>
              <a:rPr kumimoji="1" lang="ja-JP" altLang="en-US" sz="1100" dirty="0">
                <a:latin typeface="ＭＳ 明朝" pitchFamily="17" charset="-128"/>
                <a:ea typeface="ＭＳ 明朝" pitchFamily="17" charset="-128"/>
              </a:rPr>
              <a:t>モデルについて説明しました。スタティック</a:t>
            </a:r>
            <a:r>
              <a:rPr kumimoji="1" lang="en-US" altLang="ja-JP" sz="1100" dirty="0"/>
              <a:t>/DC</a:t>
            </a:r>
            <a:r>
              <a:rPr kumimoji="1" lang="ja-JP" altLang="en-US" sz="1100" dirty="0">
                <a:latin typeface="ＭＳ 明朝" pitchFamily="17" charset="-128"/>
                <a:ea typeface="ＭＳ 明朝" pitchFamily="17" charset="-128"/>
              </a:rPr>
              <a:t>モデルの場合は、容量性素子／コンポーネントを除去することによりモデルを大幅に簡素化できました。これにより残ったのは、単純な</a:t>
            </a:r>
            <a:r>
              <a:rPr kumimoji="1" lang="en-US" altLang="ja-JP" sz="1100" dirty="0"/>
              <a:t>2</a:t>
            </a:r>
            <a:r>
              <a:rPr kumimoji="1" lang="ja-JP" altLang="en-US" sz="1100" dirty="0">
                <a:latin typeface="ＭＳ 明朝" pitchFamily="17" charset="-128"/>
                <a:ea typeface="ＭＳ 明朝" pitchFamily="17" charset="-128"/>
              </a:rPr>
              <a:t>抵抗の電圧ディバイダ回路でした。 </a:t>
            </a:r>
          </a:p>
          <a:p>
            <a:r>
              <a:rPr kumimoji="1" lang="ja-JP" altLang="en-US" sz="1100" dirty="0">
                <a:latin typeface="ＭＳ 明朝" pitchFamily="17" charset="-128"/>
                <a:ea typeface="ＭＳ 明朝" pitchFamily="17" charset="-128"/>
              </a:rPr>
              <a:t>ここではプローブ／オシロスコープのダイナミック</a:t>
            </a:r>
            <a:r>
              <a:rPr kumimoji="1" lang="en-US" altLang="ja-JP" sz="1100" dirty="0"/>
              <a:t>/AC</a:t>
            </a:r>
            <a:r>
              <a:rPr kumimoji="1" lang="ja-JP" altLang="en-US" sz="1100" dirty="0">
                <a:latin typeface="ＭＳ 明朝" pitchFamily="17" charset="-128"/>
                <a:ea typeface="ＭＳ 明朝" pitchFamily="17" charset="-128"/>
              </a:rPr>
              <a:t>モデルを取り上げて、このモデルの容量性素子の影響を考慮します。</a:t>
            </a:r>
            <a:r>
              <a:rPr kumimoji="1" lang="en-US" altLang="ja-JP" sz="1100" dirty="0" err="1"/>
              <a:t>Ccable</a:t>
            </a:r>
            <a:r>
              <a:rPr kumimoji="1" lang="ja-JP" altLang="en-US" sz="1100" dirty="0">
                <a:latin typeface="ＭＳ 明朝" pitchFamily="17" charset="-128"/>
                <a:ea typeface="ＭＳ 明朝" pitchFamily="17" charset="-128"/>
              </a:rPr>
              <a:t>（プローブ・ケーブルのキャパシタンス）と</a:t>
            </a:r>
            <a:r>
              <a:rPr kumimoji="1" lang="en-US" altLang="ja-JP" sz="1100" dirty="0" err="1"/>
              <a:t>Cscope</a:t>
            </a:r>
            <a:r>
              <a:rPr kumimoji="1" lang="ja-JP" altLang="en-US" sz="1100" dirty="0">
                <a:latin typeface="ＭＳ 明朝" pitchFamily="17" charset="-128"/>
                <a:ea typeface="ＭＳ 明朝" pitchFamily="17" charset="-128"/>
              </a:rPr>
              <a:t>（オシロスコープの</a:t>
            </a:r>
            <a:r>
              <a:rPr kumimoji="1" lang="en-US" altLang="ja-JP" sz="1100" dirty="0"/>
              <a:t>BNC</a:t>
            </a:r>
            <a:r>
              <a:rPr kumimoji="1" lang="ja-JP" altLang="en-US" sz="1100" dirty="0">
                <a:latin typeface="ＭＳ 明朝" pitchFamily="17" charset="-128"/>
                <a:ea typeface="ＭＳ 明朝" pitchFamily="17" charset="-128"/>
              </a:rPr>
              <a:t>の入力のキャパシタンス）は、このプローブ・モデルの固有（または寄生）キャパシタンスです。つまり、これらの素子は意図的にデザインされたものではなく、ありがたくない現実です。</a:t>
            </a:r>
            <a:r>
              <a:rPr kumimoji="1" lang="en-US" altLang="ja-JP" sz="1100" dirty="0" err="1"/>
              <a:t>Ctip</a:t>
            </a:r>
            <a:r>
              <a:rPr kumimoji="1" lang="ja-JP" altLang="en-US" sz="1100" dirty="0">
                <a:latin typeface="ＭＳ 明朝" pitchFamily="17" charset="-128"/>
                <a:ea typeface="ＭＳ 明朝" pitchFamily="17" charset="-128"/>
              </a:rPr>
              <a:t>と</a:t>
            </a:r>
            <a:r>
              <a:rPr kumimoji="1" lang="en-US" altLang="ja-JP" sz="1100" dirty="0" err="1"/>
              <a:t>Ccomp</a:t>
            </a:r>
            <a:r>
              <a:rPr kumimoji="1" lang="ja-JP" altLang="en-US" sz="1100" dirty="0">
                <a:latin typeface="ＭＳ 明朝" pitchFamily="17" charset="-128"/>
                <a:ea typeface="ＭＳ 明朝" pitchFamily="17" charset="-128"/>
              </a:rPr>
              <a:t>（可変補正キャパシタ）は、固有の容量性素子の補正のために意図的にデザインされています。</a:t>
            </a:r>
            <a:r>
              <a:rPr kumimoji="1" lang="en-US" altLang="ja-JP" sz="1100" dirty="0" err="1"/>
              <a:t>Ccomp</a:t>
            </a:r>
            <a:r>
              <a:rPr kumimoji="1" lang="ja-JP" altLang="en-US" sz="1100" dirty="0">
                <a:latin typeface="ＭＳ 明朝" pitchFamily="17" charset="-128"/>
                <a:ea typeface="ＭＳ 明朝" pitchFamily="17" charset="-128"/>
              </a:rPr>
              <a:t>が正しく調整されている場合は、</a:t>
            </a:r>
            <a:r>
              <a:rPr kumimoji="1" lang="en-US" altLang="ja-JP" sz="1100" dirty="0" err="1"/>
              <a:t>Ccomp</a:t>
            </a:r>
            <a:r>
              <a:rPr kumimoji="1" lang="ja-JP" altLang="en-US" sz="1100" dirty="0">
                <a:latin typeface="ＭＳ 明朝" pitchFamily="17" charset="-128"/>
                <a:ea typeface="ＭＳ 明朝" pitchFamily="17" charset="-128"/>
              </a:rPr>
              <a:t>＋</a:t>
            </a:r>
            <a:r>
              <a:rPr kumimoji="1" lang="en-US" altLang="ja-JP" sz="1100" dirty="0" err="1"/>
              <a:t>Ccable</a:t>
            </a:r>
            <a:r>
              <a:rPr kumimoji="1" lang="ja-JP" altLang="en-US" sz="1100" dirty="0">
                <a:latin typeface="ＭＳ 明朝" pitchFamily="17" charset="-128"/>
                <a:ea typeface="ＭＳ 明朝" pitchFamily="17" charset="-128"/>
              </a:rPr>
              <a:t>＋</a:t>
            </a:r>
            <a:r>
              <a:rPr kumimoji="1" lang="en-US" altLang="ja-JP" sz="1100" dirty="0" err="1"/>
              <a:t>Cscope</a:t>
            </a:r>
            <a:r>
              <a:rPr kumimoji="1" lang="ja-JP" altLang="en-US" sz="1100" dirty="0">
                <a:latin typeface="ＭＳ 明朝" pitchFamily="17" charset="-128"/>
                <a:ea typeface="ＭＳ 明朝" pitchFamily="17" charset="-128"/>
              </a:rPr>
              <a:t>の並列容量を基準にした</a:t>
            </a:r>
            <a:r>
              <a:rPr kumimoji="1" lang="en-US" altLang="ja-JP" sz="1100" dirty="0" err="1"/>
              <a:t>Ctip</a:t>
            </a:r>
            <a:r>
              <a:rPr kumimoji="1" lang="ja-JP" altLang="en-US" sz="1100" dirty="0">
                <a:latin typeface="ＭＳ 明朝" pitchFamily="17" charset="-128"/>
                <a:ea typeface="ＭＳ 明朝" pitchFamily="17" charset="-128"/>
              </a:rPr>
              <a:t>の容量性リアクタンスは、モデル内の抵抗コンポーネントによる減衰と同じ減衰比を持ちます。つまり、</a:t>
            </a:r>
            <a:r>
              <a:rPr kumimoji="1" lang="en-US" altLang="ja-JP" sz="1100" dirty="0"/>
              <a:t>XC-tip</a:t>
            </a:r>
            <a:r>
              <a:rPr kumimoji="1" lang="ja-JP" altLang="en-US" sz="1100" dirty="0">
                <a:latin typeface="ＭＳ 明朝" pitchFamily="17" charset="-128"/>
                <a:ea typeface="ＭＳ 明朝" pitchFamily="17" charset="-128"/>
              </a:rPr>
              <a:t>は</a:t>
            </a:r>
            <a:r>
              <a:rPr kumimoji="1" lang="en-US" altLang="ja-JP" sz="1100" dirty="0"/>
              <a:t>XC-parallel</a:t>
            </a:r>
            <a:r>
              <a:rPr kumimoji="1" lang="ja-JP" altLang="en-US" sz="1100" dirty="0">
                <a:latin typeface="ＭＳ 明朝" pitchFamily="17" charset="-128"/>
                <a:ea typeface="ＭＳ 明朝" pitchFamily="17" charset="-128"/>
              </a:rPr>
              <a:t>の</a:t>
            </a:r>
            <a:r>
              <a:rPr kumimoji="1" lang="en-US" altLang="ja-JP" sz="1100" dirty="0"/>
              <a:t>9</a:t>
            </a:r>
            <a:r>
              <a:rPr kumimoji="1" lang="ja-JP" altLang="en-US" sz="1100" dirty="0">
                <a:latin typeface="ＭＳ 明朝" pitchFamily="17" charset="-128"/>
                <a:ea typeface="ＭＳ 明朝" pitchFamily="17" charset="-128"/>
              </a:rPr>
              <a:t>倍になります。これにより、</a:t>
            </a:r>
            <a:r>
              <a:rPr kumimoji="1" lang="en-US" altLang="ja-JP" sz="1100" dirty="0"/>
              <a:t>AC/</a:t>
            </a:r>
            <a:r>
              <a:rPr kumimoji="1" lang="ja-JP" altLang="en-US" sz="1100" dirty="0">
                <a:latin typeface="ＭＳ 明朝" pitchFamily="17" charset="-128"/>
                <a:ea typeface="ＭＳ 明朝" pitchFamily="17" charset="-128"/>
              </a:rPr>
              <a:t>動的条件下でオシロスコープの入力</a:t>
            </a:r>
            <a:r>
              <a:rPr kumimoji="1" lang="en-US" altLang="ja-JP" sz="1100" dirty="0"/>
              <a:t>BNC</a:t>
            </a:r>
            <a:r>
              <a:rPr kumimoji="1" lang="ja-JP" altLang="en-US" sz="1100" dirty="0">
                <a:latin typeface="ＭＳ 明朝" pitchFamily="17" charset="-128"/>
                <a:ea typeface="ＭＳ 明朝" pitchFamily="17" charset="-128"/>
              </a:rPr>
              <a:t>で受信される信号の振幅でも、</a:t>
            </a:r>
            <a:r>
              <a:rPr kumimoji="1" lang="en-US" altLang="ja-JP" sz="1100" dirty="0"/>
              <a:t>DC</a:t>
            </a:r>
            <a:r>
              <a:rPr kumimoji="1" lang="ja-JP" altLang="en-US" sz="1100" dirty="0">
                <a:latin typeface="ＭＳ 明朝" pitchFamily="17" charset="-128"/>
                <a:ea typeface="ＭＳ 明朝" pitchFamily="17" charset="-128"/>
              </a:rPr>
              <a:t>条件下での抵抗回路と同じ、</a:t>
            </a:r>
            <a:r>
              <a:rPr kumimoji="1" lang="en-US" altLang="ja-JP" sz="1100" dirty="0"/>
              <a:t>10:1</a:t>
            </a:r>
            <a:r>
              <a:rPr kumimoji="1" lang="ja-JP" altLang="en-US" sz="1100" dirty="0">
                <a:latin typeface="ＭＳ 明朝" pitchFamily="17" charset="-128"/>
                <a:ea typeface="ＭＳ 明朝" pitchFamily="17" charset="-128"/>
              </a:rPr>
              <a:t>減少が実現されます。</a:t>
            </a:r>
          </a:p>
          <a:p>
            <a:r>
              <a:rPr kumimoji="1" lang="ja-JP" altLang="en-US" sz="1100" dirty="0">
                <a:latin typeface="ＭＳ 明朝" pitchFamily="17" charset="-128"/>
                <a:ea typeface="ＭＳ 明朝" pitchFamily="17" charset="-128"/>
              </a:rPr>
              <a:t>また、</a:t>
            </a:r>
            <a:r>
              <a:rPr kumimoji="1" lang="en-US" altLang="ja-JP" sz="1100" dirty="0"/>
              <a:t>XC-tip</a:t>
            </a:r>
            <a:r>
              <a:rPr kumimoji="1" lang="ja-JP" altLang="en-US" sz="1100" dirty="0">
                <a:latin typeface="ＭＳ 明朝" pitchFamily="17" charset="-128"/>
                <a:ea typeface="ＭＳ 明朝" pitchFamily="17" charset="-128"/>
              </a:rPr>
              <a:t>が</a:t>
            </a:r>
            <a:r>
              <a:rPr kumimoji="1" lang="en-US" altLang="ja-JP" sz="1100" dirty="0"/>
              <a:t>XC-parallel</a:t>
            </a:r>
            <a:r>
              <a:rPr kumimoji="1" lang="ja-JP" altLang="en-US" sz="1100" dirty="0">
                <a:latin typeface="ＭＳ 明朝" pitchFamily="17" charset="-128"/>
                <a:ea typeface="ＭＳ 明朝" pitchFamily="17" charset="-128"/>
              </a:rPr>
              <a:t>のちょうど</a:t>
            </a:r>
            <a:r>
              <a:rPr kumimoji="1" lang="en-US" altLang="ja-JP" sz="1100" dirty="0"/>
              <a:t>9</a:t>
            </a:r>
            <a:r>
              <a:rPr kumimoji="1" lang="ja-JP" altLang="en-US" sz="1100" dirty="0">
                <a:latin typeface="ＭＳ 明朝" pitchFamily="17" charset="-128"/>
                <a:ea typeface="ＭＳ 明朝" pitchFamily="17" charset="-128"/>
              </a:rPr>
              <a:t>倍の場合、</a:t>
            </a:r>
            <a:r>
              <a:rPr kumimoji="1" lang="en-US" altLang="ja-JP" sz="1100" dirty="0" err="1"/>
              <a:t>Rtip</a:t>
            </a:r>
            <a:r>
              <a:rPr kumimoji="1" lang="ja-JP" altLang="en-US" sz="1100" dirty="0">
                <a:latin typeface="ＭＳ 明朝" pitchFamily="17" charset="-128"/>
                <a:ea typeface="ＭＳ 明朝" pitchFamily="17" charset="-128"/>
              </a:rPr>
              <a:t>と</a:t>
            </a:r>
            <a:r>
              <a:rPr kumimoji="1" lang="en-US" altLang="ja-JP" sz="1100" dirty="0" err="1"/>
              <a:t>Ctip</a:t>
            </a:r>
            <a:r>
              <a:rPr kumimoji="1" lang="ja-JP" altLang="en-US" sz="1100" dirty="0">
                <a:latin typeface="ＭＳ 明朝" pitchFamily="17" charset="-128"/>
                <a:ea typeface="ＭＳ 明朝" pitchFamily="17" charset="-128"/>
              </a:rPr>
              <a:t>の</a:t>
            </a:r>
            <a:r>
              <a:rPr kumimoji="1" lang="en-US" altLang="ja-JP" sz="1100" dirty="0"/>
              <a:t>RC</a:t>
            </a:r>
            <a:r>
              <a:rPr kumimoji="1" lang="ja-JP" altLang="en-US" sz="1100" dirty="0">
                <a:latin typeface="ＭＳ 明朝" pitchFamily="17" charset="-128"/>
                <a:ea typeface="ＭＳ 明朝" pitchFamily="17" charset="-128"/>
              </a:rPr>
              <a:t>時定数は、</a:t>
            </a:r>
            <a:r>
              <a:rPr kumimoji="1" lang="en-US" altLang="ja-JP" sz="1100" dirty="0" err="1"/>
              <a:t>Rscope</a:t>
            </a:r>
            <a:r>
              <a:rPr kumimoji="1" lang="ja-JP" altLang="en-US" sz="1100" dirty="0">
                <a:latin typeface="ＭＳ 明朝" pitchFamily="17" charset="-128"/>
                <a:ea typeface="ＭＳ 明朝" pitchFamily="17" charset="-128"/>
              </a:rPr>
              <a:t>と</a:t>
            </a:r>
            <a:r>
              <a:rPr kumimoji="1" lang="en-US" altLang="ja-JP" sz="1100" dirty="0" err="1"/>
              <a:t>Cparallel</a:t>
            </a:r>
            <a:r>
              <a:rPr kumimoji="1" lang="ja-JP" altLang="en-US" sz="1100" dirty="0">
                <a:latin typeface="ＭＳ 明朝" pitchFamily="17" charset="-128"/>
                <a:ea typeface="ＭＳ 明朝" pitchFamily="17" charset="-128"/>
              </a:rPr>
              <a:t>の</a:t>
            </a:r>
            <a:r>
              <a:rPr kumimoji="1" lang="en-US" altLang="ja-JP" sz="1100" dirty="0"/>
              <a:t>RC</a:t>
            </a:r>
            <a:r>
              <a:rPr kumimoji="1" lang="ja-JP" altLang="en-US" sz="1100" dirty="0">
                <a:latin typeface="ＭＳ 明朝" pitchFamily="17" charset="-128"/>
                <a:ea typeface="ＭＳ 明朝" pitchFamily="17" charset="-128"/>
              </a:rPr>
              <a:t>時定数と等しくなります。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プローブの補正</a:t>
            </a:r>
          </a:p>
          <a:p>
            <a:r>
              <a:rPr kumimoji="1" lang="ja-JP" altLang="en-US" sz="1100" dirty="0">
                <a:latin typeface="ＭＳ 明朝" pitchFamily="17" charset="-128"/>
                <a:ea typeface="ＭＳ 明朝" pitchFamily="17" charset="-128"/>
              </a:rPr>
              <a:t>プローブを補正するには、最初にオシロスコープのプローブを、オシロスコープのフロント・パネルの「プローブ補正」端子に接続します。これは、</a:t>
            </a:r>
            <a:r>
              <a:rPr kumimoji="1" lang="en-US" altLang="ja-JP" sz="1100" dirty="0">
                <a:latin typeface="Arial" pitchFamily="34" charset="0"/>
                <a:ea typeface="ＭＳ 明朝" pitchFamily="17" charset="-128"/>
                <a:cs typeface="Arial" pitchFamily="34" charset="0"/>
              </a:rPr>
              <a:t>”</a:t>
            </a:r>
            <a:r>
              <a:rPr kumimoji="1" lang="en-US" altLang="ja-JP" sz="1100" dirty="0">
                <a:latin typeface="Arial" pitchFamily="34" charset="0"/>
                <a:cs typeface="Arial" pitchFamily="34" charset="0"/>
              </a:rPr>
              <a:t>Demo2”</a:t>
            </a:r>
            <a:r>
              <a:rPr kumimoji="1" lang="ja-JP" altLang="en-US" sz="1100" dirty="0">
                <a:latin typeface="ＭＳ 明朝" pitchFamily="17" charset="-128"/>
                <a:ea typeface="ＭＳ 明朝" pitchFamily="17" charset="-128"/>
              </a:rPr>
              <a:t>というラベルの端子と同じ端子です。トレーニング信号がオンになっていない場合は、この端子に常に存在する</a:t>
            </a:r>
            <a:r>
              <a:rPr kumimoji="1" lang="en-US" altLang="ja-JP" sz="1100" dirty="0"/>
              <a:t>1 kHz</a:t>
            </a:r>
            <a:r>
              <a:rPr kumimoji="1" lang="ja-JP" altLang="en-US" sz="1100" dirty="0">
                <a:latin typeface="ＭＳ 明朝" pitchFamily="17" charset="-128"/>
                <a:ea typeface="ＭＳ 明朝" pitchFamily="17" charset="-128"/>
              </a:rPr>
              <a:t>方形波がプローブ補正に使用されます。 </a:t>
            </a:r>
          </a:p>
          <a:p>
            <a:r>
              <a:rPr kumimoji="1" lang="ja-JP" altLang="en-US" sz="1100" dirty="0">
                <a:latin typeface="ＭＳ 明朝" pitchFamily="17" charset="-128"/>
                <a:ea typeface="ＭＳ 明朝" pitchFamily="17" charset="-128"/>
              </a:rPr>
              <a:t>次に、オシロスコープのディスプレイにこの信号が数サイクル表示されるようにオシロスコープをセットアップします。プローブが正しく補正されている場合、左のスクリーンショットに示すように、オシロスコープの各チャネルにほぼ完全な方形波が表示されます。プローブが正しく補正されていない場合は、右のスクリーンショットに示すように、波形の歪みが表示されます。この歪みを補正するには、小型マイナス・ドライバを使用して、歪みのない波形（完全な方形波）が表示されるまで各プローブの可変補正キャパシタを調整します。 </a:t>
            </a:r>
          </a:p>
          <a:p>
            <a:r>
              <a:rPr kumimoji="1" lang="ja-JP" altLang="en-US" sz="1100" dirty="0">
                <a:latin typeface="ＭＳ 明朝" pitchFamily="17" charset="-128"/>
                <a:ea typeface="ＭＳ 明朝" pitchFamily="17" charset="-128"/>
              </a:rPr>
              <a:t>プローブが正しく補正されたら、次回このオシロスコープとプローブの組み合わせを使用するときに、このプロセスを繰り返す必要はありません。ただし、ときどきプローブをプローブ補正端子に接続して、正しく調整されていることを確認することを推奨し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プローブの負荷</a:t>
            </a:r>
          </a:p>
          <a:p>
            <a:r>
              <a:rPr kumimoji="1" lang="ja-JP" altLang="en-US" sz="1100" dirty="0">
                <a:latin typeface="ＭＳ 明朝" pitchFamily="17" charset="-128"/>
                <a:ea typeface="ＭＳ 明朝" pitchFamily="17" charset="-128"/>
              </a:rPr>
              <a:t>最も正確なオシロスコープ測定を実現するために、</a:t>
            </a:r>
            <a:r>
              <a:rPr kumimoji="1" lang="en-US" altLang="ja-JP" sz="1100" dirty="0"/>
              <a:t>10:1</a:t>
            </a:r>
            <a:r>
              <a:rPr kumimoji="1" lang="ja-JP" altLang="en-US" sz="1100" dirty="0">
                <a:latin typeface="ＭＳ 明朝" pitchFamily="17" charset="-128"/>
                <a:ea typeface="ＭＳ 明朝" pitchFamily="17" charset="-128"/>
              </a:rPr>
              <a:t>パッシブ・プローブを正しく補正する以外に考慮する必要があるもう</a:t>
            </a:r>
            <a:r>
              <a:rPr kumimoji="1" lang="en-US" altLang="ja-JP" sz="1100" dirty="0"/>
              <a:t>1</a:t>
            </a:r>
            <a:r>
              <a:rPr kumimoji="1" lang="ja-JP" altLang="en-US" sz="1100" dirty="0">
                <a:latin typeface="ＭＳ 明朝" pitchFamily="17" charset="-128"/>
                <a:ea typeface="ＭＳ 明朝" pitchFamily="17" charset="-128"/>
              </a:rPr>
              <a:t>つの問題が、プローブの負荷です。つまり、プローブとオシロスコープを被試験デバイス（</a:t>
            </a:r>
            <a:r>
              <a:rPr kumimoji="1" lang="en-US" altLang="ja-JP" sz="1100" dirty="0"/>
              <a:t>DUT</a:t>
            </a:r>
            <a:r>
              <a:rPr kumimoji="1" lang="ja-JP" altLang="en-US" sz="1100" dirty="0">
                <a:latin typeface="ＭＳ 明朝" pitchFamily="17" charset="-128"/>
                <a:ea typeface="ＭＳ 明朝" pitchFamily="17" charset="-128"/>
              </a:rPr>
              <a:t>）に接続すると、回路の動作が変化しますか</a:t>
            </a:r>
            <a:r>
              <a:rPr kumimoji="1" lang="en-US" altLang="ja-JP" sz="1100" dirty="0">
                <a:latin typeface="Arial" pitchFamily="34" charset="0"/>
                <a:ea typeface="ＭＳ 明朝" pitchFamily="17" charset="-128"/>
                <a:cs typeface="Arial" pitchFamily="34" charset="0"/>
              </a:rPr>
              <a:t>?</a:t>
            </a:r>
            <a:r>
              <a:rPr kumimoji="1" lang="ja-JP" altLang="en-US" sz="1100" dirty="0">
                <a:latin typeface="ＭＳ 明朝" pitchFamily="17" charset="-128"/>
                <a:ea typeface="ＭＳ 明朝" pitchFamily="17" charset="-128"/>
              </a:rPr>
              <a:t>回路に測定器を接続すると、測定器自体（プローブも含む）が</a:t>
            </a:r>
            <a:r>
              <a:rPr kumimoji="1" lang="en-US" altLang="ja-JP" sz="1100" dirty="0"/>
              <a:t>DUT</a:t>
            </a:r>
            <a:r>
              <a:rPr kumimoji="1" lang="ja-JP" altLang="en-US" sz="1100" dirty="0">
                <a:latin typeface="ＭＳ 明朝" pitchFamily="17" charset="-128"/>
                <a:ea typeface="ＭＳ 明朝" pitchFamily="17" charset="-128"/>
              </a:rPr>
              <a:t>の一部になり、「負荷がかかる」か、または信号の動作がある程度変化します。プローブ／オシロスコープの負荷の程度を決定するには、このスライドで示すように、プローブ／オシロスコープ・モデルを</a:t>
            </a:r>
            <a:r>
              <a:rPr kumimoji="1" lang="en-US" altLang="ja-JP" sz="1100" dirty="0"/>
              <a:t>1</a:t>
            </a:r>
            <a:r>
              <a:rPr kumimoji="1" lang="ja-JP" altLang="en-US" sz="1100" dirty="0">
                <a:latin typeface="ＭＳ 明朝" pitchFamily="17" charset="-128"/>
                <a:ea typeface="ＭＳ 明朝" pitchFamily="17" charset="-128"/>
              </a:rPr>
              <a:t>個の抵抗とキャパシタまで簡素化できます。ここで</a:t>
            </a:r>
            <a:r>
              <a:rPr kumimoji="1" lang="en-US" altLang="ja-JP" sz="1100" dirty="0" err="1"/>
              <a:t>Rload</a:t>
            </a:r>
            <a:r>
              <a:rPr kumimoji="1" lang="ja-JP" altLang="en-US" sz="1100" dirty="0">
                <a:latin typeface="ＭＳ 明朝" pitchFamily="17" charset="-128"/>
                <a:ea typeface="ＭＳ 明朝" pitchFamily="17" charset="-128"/>
              </a:rPr>
              <a:t>と</a:t>
            </a:r>
            <a:r>
              <a:rPr kumimoji="1" lang="en-US" altLang="ja-JP" sz="1100" dirty="0" err="1"/>
              <a:t>Cload</a:t>
            </a:r>
            <a:r>
              <a:rPr kumimoji="1" lang="ja-JP" altLang="en-US" sz="1100" dirty="0">
                <a:latin typeface="ＭＳ 明朝" pitchFamily="17" charset="-128"/>
                <a:ea typeface="ＭＳ 明朝" pitchFamily="17" charset="-128"/>
              </a:rPr>
              <a:t>の値を計算してみましょう。</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6112" y="4343713"/>
            <a:ext cx="5580682" cy="4115426"/>
          </a:xfrm>
          <a:ln>
            <a:noFill/>
          </a:ln>
        </p:spPr>
        <p:txBody>
          <a:bodyPr>
            <a:normAutofit fontScale="92500" lnSpcReduction="10000"/>
          </a:bodyPr>
          <a:lstStyle/>
          <a:p>
            <a:r>
              <a:rPr kumimoji="1" lang="ja-JP" altLang="en-US" sz="1100" b="1" dirty="0">
                <a:latin typeface="ＭＳ 明朝" pitchFamily="17" charset="-128"/>
                <a:ea typeface="ＭＳ 明朝" pitchFamily="17" charset="-128"/>
              </a:rPr>
              <a:t>問題</a:t>
            </a:r>
          </a:p>
          <a:p>
            <a:r>
              <a:rPr kumimoji="1" lang="ja-JP" altLang="en-US" sz="1100" dirty="0">
                <a:latin typeface="ＭＳ 明朝" pitchFamily="17" charset="-128"/>
                <a:ea typeface="ＭＳ 明朝" pitchFamily="17" charset="-128"/>
              </a:rPr>
              <a:t>以下を仮定します。</a:t>
            </a:r>
          </a:p>
          <a:p>
            <a:r>
              <a:rPr kumimoji="1" lang="en-US" altLang="ja-JP" sz="1100" dirty="0" err="1"/>
              <a:t>Cscope</a:t>
            </a:r>
            <a:r>
              <a:rPr kumimoji="1" lang="ja-JP" altLang="en-US" sz="1100" dirty="0"/>
              <a:t>＝</a:t>
            </a:r>
            <a:r>
              <a:rPr kumimoji="1" lang="en-US" altLang="ja-JP" sz="1100" dirty="0"/>
              <a:t>15 pF</a:t>
            </a:r>
          </a:p>
          <a:p>
            <a:r>
              <a:rPr kumimoji="1" lang="en-US" altLang="ja-JP" sz="1100" dirty="0" err="1"/>
              <a:t>Ccable</a:t>
            </a:r>
            <a:r>
              <a:rPr kumimoji="1" lang="en-US" altLang="ja-JP" sz="1100" dirty="0"/>
              <a:t> </a:t>
            </a:r>
            <a:r>
              <a:rPr kumimoji="1" lang="ja-JP" altLang="en-US" sz="1100" dirty="0"/>
              <a:t>＝</a:t>
            </a:r>
            <a:r>
              <a:rPr kumimoji="1" lang="en-US" altLang="ja-JP" sz="1100" dirty="0"/>
              <a:t>100 pF</a:t>
            </a:r>
          </a:p>
          <a:p>
            <a:r>
              <a:rPr kumimoji="1" lang="en-US" altLang="ja-JP" sz="1100" dirty="0" err="1"/>
              <a:t>Ctip</a:t>
            </a:r>
            <a:r>
              <a:rPr kumimoji="1" lang="ja-JP" altLang="en-US" sz="1100" dirty="0"/>
              <a:t>＝</a:t>
            </a:r>
            <a:r>
              <a:rPr kumimoji="1" lang="en-US" altLang="ja-JP" sz="1100" dirty="0"/>
              <a:t>15 pF</a:t>
            </a:r>
          </a:p>
          <a:p>
            <a:endParaRPr kumimoji="1" lang="en-US" altLang="ja-JP" sz="1100" dirty="0"/>
          </a:p>
          <a:p>
            <a:r>
              <a:rPr kumimoji="1" lang="en-US" altLang="ja-JP" sz="1100" dirty="0" err="1"/>
              <a:t>Rload</a:t>
            </a:r>
            <a:r>
              <a:rPr kumimoji="1" lang="ja-JP" altLang="en-US" sz="1100" dirty="0">
                <a:latin typeface="ＭＳ 明朝" pitchFamily="17" charset="-128"/>
                <a:ea typeface="ＭＳ 明朝" pitchFamily="17" charset="-128"/>
              </a:rPr>
              <a:t>は、</a:t>
            </a:r>
            <a:r>
              <a:rPr kumimoji="1" lang="en-US" altLang="ja-JP" sz="1100" dirty="0" err="1"/>
              <a:t>Rtip</a:t>
            </a:r>
            <a:r>
              <a:rPr kumimoji="1" lang="ja-JP" altLang="en-US" sz="1100" dirty="0">
                <a:latin typeface="ＭＳ 明朝" pitchFamily="17" charset="-128"/>
                <a:ea typeface="ＭＳ 明朝" pitchFamily="17" charset="-128"/>
              </a:rPr>
              <a:t>（</a:t>
            </a:r>
            <a:r>
              <a:rPr kumimoji="1" lang="en-US" altLang="ja-JP" sz="1100" dirty="0"/>
              <a:t>9 M</a:t>
            </a:r>
            <a:r>
              <a:rPr kumimoji="1" lang="en-US" altLang="ja-JP" sz="1100" dirty="0">
                <a:latin typeface="ＭＳ 明朝" pitchFamily="17" charset="-128"/>
                <a:ea typeface="ＭＳ 明朝" pitchFamily="17" charset="-128"/>
              </a:rPr>
              <a:t>Ω</a:t>
            </a:r>
            <a:r>
              <a:rPr kumimoji="1" lang="ja-JP" altLang="en-US" sz="1100" dirty="0">
                <a:latin typeface="ＭＳ 明朝" pitchFamily="17" charset="-128"/>
                <a:ea typeface="ＭＳ 明朝" pitchFamily="17" charset="-128"/>
              </a:rPr>
              <a:t>）と</a:t>
            </a:r>
            <a:r>
              <a:rPr kumimoji="1" lang="en-US" altLang="ja-JP" sz="1100" dirty="0" err="1"/>
              <a:t>Rscope</a:t>
            </a:r>
            <a:r>
              <a:rPr kumimoji="1" lang="ja-JP" altLang="en-US" sz="1100" dirty="0">
                <a:latin typeface="ＭＳ 明朝" pitchFamily="17" charset="-128"/>
                <a:ea typeface="ＭＳ 明朝" pitchFamily="17" charset="-128"/>
              </a:rPr>
              <a:t>（</a:t>
            </a:r>
            <a:r>
              <a:rPr kumimoji="1" lang="en-US" altLang="ja-JP" sz="1100" dirty="0"/>
              <a:t>1 M</a:t>
            </a:r>
            <a:r>
              <a:rPr kumimoji="1" lang="en-US" altLang="ja-JP" sz="1100" dirty="0">
                <a:latin typeface="ＭＳ 明朝" pitchFamily="17" charset="-128"/>
                <a:ea typeface="ＭＳ 明朝" pitchFamily="17" charset="-128"/>
              </a:rPr>
              <a:t>Ω</a:t>
            </a:r>
            <a:r>
              <a:rPr kumimoji="1" lang="ja-JP" altLang="en-US" sz="1100" dirty="0">
                <a:latin typeface="ＭＳ 明朝" pitchFamily="17" charset="-128"/>
                <a:ea typeface="ＭＳ 明朝" pitchFamily="17" charset="-128"/>
              </a:rPr>
              <a:t>）の直列組み合わせで、</a:t>
            </a:r>
            <a:r>
              <a:rPr kumimoji="1" lang="en-US" altLang="ja-JP" sz="1100" dirty="0"/>
              <a:t>10 M</a:t>
            </a:r>
            <a:r>
              <a:rPr kumimoji="1" lang="en-US" altLang="ja-JP" sz="1100" dirty="0">
                <a:latin typeface="ＭＳ 明朝" pitchFamily="17" charset="-128"/>
                <a:ea typeface="ＭＳ 明朝" pitchFamily="17" charset="-128"/>
              </a:rPr>
              <a:t>Ω</a:t>
            </a:r>
            <a:r>
              <a:rPr kumimoji="1" lang="ja-JP" altLang="en-US" sz="1100" dirty="0">
                <a:latin typeface="ＭＳ 明朝" pitchFamily="17" charset="-128"/>
                <a:ea typeface="ＭＳ 明朝" pitchFamily="17" charset="-128"/>
              </a:rPr>
              <a:t>です。</a:t>
            </a:r>
          </a:p>
          <a:p>
            <a:r>
              <a:rPr kumimoji="1" lang="ja-JP" altLang="en-US" sz="1100" dirty="0">
                <a:latin typeface="ＭＳ 明朝" pitchFamily="17" charset="-128"/>
                <a:ea typeface="ＭＳ 明朝" pitchFamily="17" charset="-128"/>
              </a:rPr>
              <a:t>前述の容量性リアクタンスの式を使用して</a:t>
            </a:r>
            <a:r>
              <a:rPr kumimoji="1" lang="en-US" altLang="ja-JP" sz="1100" dirty="0" err="1"/>
              <a:t>Ccomp</a:t>
            </a:r>
            <a:r>
              <a:rPr kumimoji="1" lang="ja-JP" altLang="en-US" sz="1100" dirty="0">
                <a:latin typeface="ＭＳ 明朝" pitchFamily="17" charset="-128"/>
                <a:ea typeface="ＭＳ 明朝" pitchFamily="17" charset="-128"/>
              </a:rPr>
              <a:t>を決定します（正しく補正されていると仮定）。</a:t>
            </a:r>
            <a:r>
              <a:rPr kumimoji="1" lang="en-US" altLang="ja-JP" sz="1100" dirty="0" err="1"/>
              <a:t>Ctip</a:t>
            </a:r>
            <a:r>
              <a:rPr kumimoji="1" lang="ja-JP" altLang="en-US" sz="1100" dirty="0">
                <a:latin typeface="ＭＳ 明朝" pitchFamily="17" charset="-128"/>
                <a:ea typeface="ＭＳ 明朝" pitchFamily="17" charset="-128"/>
              </a:rPr>
              <a:t>のリアクタンスは、</a:t>
            </a:r>
            <a:r>
              <a:rPr kumimoji="1" lang="en-US" altLang="ja-JP" sz="1100" dirty="0" err="1"/>
              <a:t>Cparallel</a:t>
            </a:r>
            <a:r>
              <a:rPr kumimoji="1" lang="ja-JP" altLang="en-US" sz="1100" dirty="0">
                <a:latin typeface="ＭＳ 明朝" pitchFamily="17" charset="-128"/>
                <a:ea typeface="ＭＳ 明朝" pitchFamily="17" charset="-128"/>
              </a:rPr>
              <a:t>のリアクタンスの</a:t>
            </a:r>
            <a:r>
              <a:rPr kumimoji="1" lang="en-US" altLang="ja-JP" sz="1100" dirty="0"/>
              <a:t>9</a:t>
            </a:r>
            <a:r>
              <a:rPr kumimoji="1" lang="ja-JP" altLang="en-US" sz="1100" dirty="0">
                <a:latin typeface="ＭＳ 明朝" pitchFamily="17" charset="-128"/>
                <a:ea typeface="ＭＳ 明朝" pitchFamily="17" charset="-128"/>
              </a:rPr>
              <a:t>倍である必要があります。これは、</a:t>
            </a:r>
            <a:r>
              <a:rPr kumimoji="1" lang="en-US" altLang="ja-JP" sz="1100" dirty="0" err="1"/>
              <a:t>Rtip</a:t>
            </a:r>
            <a:r>
              <a:rPr kumimoji="1" lang="ja-JP" altLang="en-US" sz="1100" dirty="0">
                <a:latin typeface="ＭＳ 明朝" pitchFamily="17" charset="-128"/>
                <a:ea typeface="ＭＳ 明朝" pitchFamily="17" charset="-128"/>
              </a:rPr>
              <a:t>と</a:t>
            </a:r>
            <a:r>
              <a:rPr kumimoji="1" lang="en-US" altLang="ja-JP" sz="1100" dirty="0" err="1"/>
              <a:t>Ctip</a:t>
            </a:r>
            <a:r>
              <a:rPr kumimoji="1" lang="ja-JP" altLang="en-US" sz="1100" dirty="0">
                <a:latin typeface="ＭＳ 明朝" pitchFamily="17" charset="-128"/>
                <a:ea typeface="ＭＳ 明朝" pitchFamily="17" charset="-128"/>
              </a:rPr>
              <a:t>の並列接続の</a:t>
            </a:r>
            <a:r>
              <a:rPr kumimoji="1" lang="en-US" altLang="ja-JP" sz="1100" dirty="0"/>
              <a:t>RC</a:t>
            </a:r>
            <a:r>
              <a:rPr kumimoji="1" lang="ja-JP" altLang="en-US" sz="1100" dirty="0">
                <a:latin typeface="ＭＳ 明朝" pitchFamily="17" charset="-128"/>
                <a:ea typeface="ＭＳ 明朝" pitchFamily="17" charset="-128"/>
              </a:rPr>
              <a:t>時定数を、</a:t>
            </a:r>
            <a:r>
              <a:rPr kumimoji="1" lang="en-US" altLang="ja-JP" sz="1100" dirty="0" err="1"/>
              <a:t>Rscope</a:t>
            </a:r>
            <a:r>
              <a:rPr kumimoji="1" lang="ja-JP" altLang="en-US" sz="1100" dirty="0">
                <a:latin typeface="ＭＳ 明朝" pitchFamily="17" charset="-128"/>
                <a:ea typeface="ＭＳ 明朝" pitchFamily="17" charset="-128"/>
              </a:rPr>
              <a:t>と</a:t>
            </a:r>
            <a:r>
              <a:rPr kumimoji="1" lang="en-US" altLang="ja-JP" sz="1100" dirty="0" err="1"/>
              <a:t>Cparallel</a:t>
            </a:r>
            <a:r>
              <a:rPr kumimoji="1" lang="ja-JP" altLang="en-US" sz="1100" dirty="0">
                <a:latin typeface="ＭＳ 明朝" pitchFamily="17" charset="-128"/>
                <a:ea typeface="ＭＳ 明朝" pitchFamily="17" charset="-128"/>
              </a:rPr>
              <a:t>の並列接続と等しくすることと同じです。</a:t>
            </a:r>
            <a:r>
              <a:rPr kumimoji="1" lang="en-US" altLang="ja-JP" sz="1100" dirty="0" err="1"/>
              <a:t>Cparallel</a:t>
            </a:r>
            <a:r>
              <a:rPr kumimoji="1" lang="ja-JP" altLang="en-US" sz="1100" dirty="0">
                <a:latin typeface="ＭＳ 明朝" pitchFamily="17" charset="-128"/>
                <a:ea typeface="ＭＳ 明朝" pitchFamily="17" charset="-128"/>
              </a:rPr>
              <a:t>は、</a:t>
            </a:r>
            <a:r>
              <a:rPr kumimoji="1" lang="en-US" altLang="ja-JP" sz="1100" dirty="0" err="1"/>
              <a:t>Ccomp</a:t>
            </a:r>
            <a:r>
              <a:rPr kumimoji="1" lang="ja-JP" altLang="en-US" sz="1100" dirty="0">
                <a:latin typeface="ＭＳ 明朝" pitchFamily="17" charset="-128"/>
                <a:ea typeface="ＭＳ 明朝" pitchFamily="17" charset="-128"/>
              </a:rPr>
              <a:t>＋</a:t>
            </a:r>
            <a:r>
              <a:rPr kumimoji="1" lang="en-US" altLang="ja-JP" sz="1100" dirty="0" err="1"/>
              <a:t>Ccable</a:t>
            </a:r>
            <a:r>
              <a:rPr kumimoji="1" lang="ja-JP" altLang="en-US" sz="1100" dirty="0">
                <a:latin typeface="ＭＳ 明朝" pitchFamily="17" charset="-128"/>
                <a:ea typeface="ＭＳ 明朝" pitchFamily="17" charset="-128"/>
              </a:rPr>
              <a:t>＋</a:t>
            </a:r>
            <a:r>
              <a:rPr kumimoji="1" lang="en-US" altLang="ja-JP" sz="1100" dirty="0" err="1"/>
              <a:t>Cscope</a:t>
            </a:r>
            <a:r>
              <a:rPr kumimoji="1" lang="ja-JP" altLang="en-US" sz="1100" dirty="0">
                <a:latin typeface="ＭＳ 明朝" pitchFamily="17" charset="-128"/>
                <a:ea typeface="ＭＳ 明朝" pitchFamily="17" charset="-128"/>
              </a:rPr>
              <a:t>の並列の組み合わせです。</a:t>
            </a:r>
          </a:p>
          <a:p>
            <a:endParaRPr kumimoji="1" lang="ja-JP" altLang="en-US" sz="1100" dirty="0"/>
          </a:p>
          <a:p>
            <a:r>
              <a:rPr kumimoji="1" lang="en-US" altLang="ja-JP" sz="1100" dirty="0" err="1"/>
              <a:t>Ccomp</a:t>
            </a:r>
            <a:r>
              <a:rPr kumimoji="1" lang="ja-JP" altLang="en-US" sz="1100" dirty="0">
                <a:latin typeface="ＭＳ 明朝" pitchFamily="17" charset="-128"/>
                <a:ea typeface="ＭＳ 明朝" pitchFamily="17" charset="-128"/>
              </a:rPr>
              <a:t>の計算された値を使用して、</a:t>
            </a:r>
            <a:r>
              <a:rPr kumimoji="1" lang="en-US" altLang="ja-JP" sz="1100" dirty="0" err="1"/>
              <a:t>Cload</a:t>
            </a:r>
            <a:r>
              <a:rPr kumimoji="1" lang="ja-JP" altLang="en-US" sz="1100" dirty="0">
                <a:latin typeface="ＭＳ 明朝" pitchFamily="17" charset="-128"/>
                <a:ea typeface="ＭＳ 明朝" pitchFamily="17" charset="-128"/>
              </a:rPr>
              <a:t>を決定します。</a:t>
            </a:r>
            <a:r>
              <a:rPr kumimoji="1" lang="en-US" altLang="ja-JP" sz="1100" dirty="0" err="1"/>
              <a:t>Cload</a:t>
            </a:r>
            <a:r>
              <a:rPr kumimoji="1" lang="ja-JP" altLang="en-US" sz="1100" dirty="0">
                <a:latin typeface="ＭＳ 明朝" pitchFamily="17" charset="-128"/>
                <a:ea typeface="ＭＳ 明朝" pitchFamily="17" charset="-128"/>
              </a:rPr>
              <a:t>は、</a:t>
            </a:r>
            <a:r>
              <a:rPr kumimoji="1" lang="en-US" altLang="ja-JP" sz="1100" dirty="0" err="1"/>
              <a:t>Ctip</a:t>
            </a:r>
            <a:r>
              <a:rPr kumimoji="1" lang="ja-JP" altLang="en-US" sz="1100" dirty="0">
                <a:latin typeface="ＭＳ 明朝" pitchFamily="17" charset="-128"/>
                <a:ea typeface="ＭＳ 明朝" pitchFamily="17" charset="-128"/>
              </a:rPr>
              <a:t>と</a:t>
            </a:r>
            <a:r>
              <a:rPr kumimoji="1" lang="en-US" altLang="ja-JP" sz="1100" dirty="0" err="1"/>
              <a:t>Cparallel</a:t>
            </a:r>
            <a:r>
              <a:rPr kumimoji="1" lang="ja-JP" altLang="en-US" sz="1100" dirty="0">
                <a:latin typeface="ＭＳ 明朝" pitchFamily="17" charset="-128"/>
                <a:ea typeface="ＭＳ 明朝" pitchFamily="17" charset="-128"/>
              </a:rPr>
              <a:t>の直列組み合わせです。</a:t>
            </a:r>
            <a:r>
              <a:rPr kumimoji="1" lang="ja-JP" altLang="en-US" sz="1100" dirty="0"/>
              <a:t> </a:t>
            </a:r>
          </a:p>
          <a:p>
            <a:endParaRPr kumimoji="1" lang="ja-JP" altLang="en-US" sz="1100" dirty="0"/>
          </a:p>
          <a:p>
            <a:r>
              <a:rPr kumimoji="1" lang="en-US" altLang="ja-JP" sz="1100" dirty="0" err="1"/>
              <a:t>Rload</a:t>
            </a:r>
            <a:r>
              <a:rPr kumimoji="1" lang="ja-JP" altLang="en-US" sz="1100" dirty="0">
                <a:latin typeface="ＭＳ 明朝" pitchFamily="17" charset="-128"/>
                <a:ea typeface="ＭＳ 明朝" pitchFamily="17" charset="-128"/>
              </a:rPr>
              <a:t>と</a:t>
            </a:r>
            <a:r>
              <a:rPr kumimoji="1" lang="en-US" altLang="ja-JP" sz="1100" dirty="0" err="1"/>
              <a:t>Cload</a:t>
            </a:r>
            <a:r>
              <a:rPr kumimoji="1" lang="ja-JP" altLang="en-US" sz="1100" dirty="0">
                <a:latin typeface="ＭＳ 明朝" pitchFamily="17" charset="-128"/>
                <a:ea typeface="ＭＳ 明朝" pitchFamily="17" charset="-128"/>
              </a:rPr>
              <a:t>を決定後、これら</a:t>
            </a:r>
            <a:r>
              <a:rPr kumimoji="1" lang="en-US" altLang="ja-JP" sz="1100" dirty="0"/>
              <a:t>2</a:t>
            </a:r>
            <a:r>
              <a:rPr kumimoji="1" lang="ja-JP" altLang="en-US" sz="1100" dirty="0">
                <a:latin typeface="ＭＳ 明朝" pitchFamily="17" charset="-128"/>
                <a:ea typeface="ＭＳ 明朝" pitchFamily="17" charset="-128"/>
              </a:rPr>
              <a:t>つの並列コンポーネントを被試験回路のモデルに含めて、これらの追加負荷コンポーネントの有無によって信号性能のシミュレート／計算に違いがあるかどうかを決定します。</a:t>
            </a:r>
          </a:p>
          <a:p>
            <a:endParaRPr kumimoji="1" lang="ja-JP" altLang="en-US" sz="1100" dirty="0">
              <a:latin typeface="ＭＳ 明朝" pitchFamily="17" charset="-128"/>
              <a:ea typeface="ＭＳ 明朝" pitchFamily="17" charset="-128"/>
            </a:endParaRPr>
          </a:p>
          <a:p>
            <a:r>
              <a:rPr kumimoji="1" lang="ja-JP" altLang="en-US" sz="1100" dirty="0">
                <a:latin typeface="ＭＳ 明朝" pitchFamily="17" charset="-128"/>
                <a:ea typeface="ＭＳ 明朝" pitchFamily="17" charset="-128"/>
              </a:rPr>
              <a:t>次に、</a:t>
            </a:r>
            <a:r>
              <a:rPr kumimoji="1" lang="en-US" altLang="ja-JP" sz="1100" dirty="0"/>
              <a:t>500 MHz</a:t>
            </a:r>
            <a:r>
              <a:rPr kumimoji="1" lang="ja-JP" altLang="en-US" sz="1100" dirty="0">
                <a:latin typeface="ＭＳ 明朝" pitchFamily="17" charset="-128"/>
                <a:ea typeface="ＭＳ 明朝" pitchFamily="17" charset="-128"/>
              </a:rPr>
              <a:t>での</a:t>
            </a:r>
            <a:r>
              <a:rPr kumimoji="1" lang="en-US" altLang="ja-JP" sz="1100" dirty="0" err="1"/>
              <a:t>Cload</a:t>
            </a:r>
            <a:r>
              <a:rPr kumimoji="1" lang="ja-JP" altLang="en-US" sz="1100" dirty="0">
                <a:latin typeface="ＭＳ 明朝" pitchFamily="17" charset="-128"/>
                <a:ea typeface="ＭＳ 明朝" pitchFamily="17" charset="-128"/>
              </a:rPr>
              <a:t>の容量性リアクタンスを決定します。</a:t>
            </a:r>
          </a:p>
          <a:p>
            <a:endParaRPr kumimoji="1" lang="ja-JP" altLang="en-US" sz="1100" dirty="0">
              <a:latin typeface="ＭＳ 明朝" pitchFamily="17" charset="-128"/>
              <a:ea typeface="ＭＳ 明朝" pitchFamily="17" charset="-128"/>
            </a:endParaRPr>
          </a:p>
          <a:p>
            <a:r>
              <a:rPr kumimoji="1" lang="ja-JP" altLang="en-US" sz="1100" dirty="0">
                <a:latin typeface="ＭＳ 明朝" pitchFamily="17" charset="-128"/>
                <a:ea typeface="ＭＳ 明朝" pitchFamily="17" charset="-128"/>
              </a:rPr>
              <a:t>この量の容量性リアクタンス（負荷）がこの周波数で被試験信号の動作に影響すると考えますか</a:t>
            </a:r>
            <a:r>
              <a:rPr kumimoji="1" lang="en-US" altLang="ja-JP" sz="1100" dirty="0"/>
              <a:t>?</a:t>
            </a:r>
          </a:p>
          <a:p>
            <a:endParaRPr kumimoji="1" lang="en-US" altLang="ja-JP" sz="1100" dirty="0"/>
          </a:p>
          <a:p>
            <a:r>
              <a:rPr kumimoji="1" lang="ja-JP" altLang="en-US" sz="1100" dirty="0">
                <a:latin typeface="ＭＳ 明朝" pitchFamily="17" charset="-128"/>
                <a:ea typeface="ＭＳ 明朝" pitchFamily="17" charset="-128"/>
              </a:rPr>
              <a:t>高周波アプリケーションの場合は、</a:t>
            </a:r>
            <a:r>
              <a:rPr kumimoji="1" lang="en-US" altLang="ja-JP" sz="1100" dirty="0"/>
              <a:t>10:1</a:t>
            </a:r>
            <a:r>
              <a:rPr kumimoji="1" lang="ja-JP" altLang="en-US" sz="1100" dirty="0">
                <a:latin typeface="ＭＳ 明朝" pitchFamily="17" charset="-128"/>
                <a:ea typeface="ＭＳ 明朝" pitchFamily="17" charset="-128"/>
              </a:rPr>
              <a:t>パッシブ・プローブの使用は、プローブ負荷により、正確な測定に対する最適なソリューションではない場合があります。より良いソリューションは、アクティブ・プローブを使用することです。高周波アプリケーションの場合は、アクティブ・プローブの入力キャパシタンスは通常、はるかに低くなります。ただしトレード・オフとして、アクティブ・プローブは標準</a:t>
            </a:r>
            <a:r>
              <a:rPr kumimoji="1" lang="en-US" altLang="ja-JP" sz="1100" dirty="0"/>
              <a:t>10:1</a:t>
            </a:r>
            <a:r>
              <a:rPr kumimoji="1" lang="ja-JP" altLang="en-US" sz="1100" dirty="0">
                <a:latin typeface="ＭＳ 明朝" pitchFamily="17" charset="-128"/>
                <a:ea typeface="ＭＳ 明朝" pitchFamily="17" charset="-128"/>
              </a:rPr>
              <a:t>パッシブ・プローブよりも高価格です。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ltLang="ja-JP" sz="1100" b="1" dirty="0"/>
              <a:t>Oscilloscope Lab Guide and Tutorial</a:t>
            </a:r>
            <a:r>
              <a:rPr lang="ja-JP" altLang="en-US" sz="1100" b="1" dirty="0">
                <a:latin typeface="ＭＳ 明朝" pitchFamily="17" charset="-128"/>
                <a:ea typeface="ＭＳ 明朝" pitchFamily="17" charset="-128"/>
              </a:rPr>
              <a:t>の使用方法</a:t>
            </a:r>
            <a:endParaRPr lang="en-US" altLang="ja-JP" sz="1100" b="1" dirty="0">
              <a:latin typeface="ＭＳ 明朝" pitchFamily="17" charset="-128"/>
              <a:ea typeface="ＭＳ 明朝" pitchFamily="17" charset="-128"/>
            </a:endParaRPr>
          </a:p>
          <a:p>
            <a:r>
              <a:rPr lang="en-US" altLang="ja-JP" sz="1100" dirty="0">
                <a:latin typeface="ＭＳ 明朝" pitchFamily="17" charset="-128"/>
                <a:ea typeface="ＭＳ 明朝" pitchFamily="17" charset="-128"/>
              </a:rPr>
              <a:t>『</a:t>
            </a:r>
            <a:r>
              <a:rPr lang="en-US" altLang="ja-JP" sz="1100" dirty="0"/>
              <a:t>Oscilloscope Lab Guide and Tutorial</a:t>
            </a:r>
            <a:r>
              <a:rPr lang="en-US" altLang="ja-JP" sz="1100" dirty="0">
                <a:latin typeface="ＭＳ 明朝" pitchFamily="17" charset="-128"/>
                <a:ea typeface="ＭＳ 明朝" pitchFamily="17" charset="-128"/>
              </a:rPr>
              <a:t>』</a:t>
            </a:r>
            <a:r>
              <a:rPr lang="ja-JP" altLang="en-US" sz="1100" dirty="0">
                <a:latin typeface="ＭＳ 明朝" pitchFamily="17" charset="-128"/>
                <a:ea typeface="ＭＳ 明朝" pitchFamily="17" charset="-128"/>
              </a:rPr>
              <a:t>は、以下の</a:t>
            </a:r>
            <a:r>
              <a:rPr lang="en-US" altLang="ja-JP" sz="1100" dirty="0"/>
              <a:t>Web</a:t>
            </a:r>
            <a:r>
              <a:rPr lang="ja-JP" altLang="en-US" sz="1100" dirty="0">
                <a:latin typeface="ＭＳ 明朝" pitchFamily="17" charset="-128"/>
                <a:ea typeface="ＭＳ 明朝" pitchFamily="17" charset="-128"/>
              </a:rPr>
              <a:t>サイトから無料でダウンロードできます。</a:t>
            </a:r>
            <a:r>
              <a:rPr lang="en-US" altLang="ja-JP" sz="1100" dirty="0">
                <a:hlinkClick r:id="rId3"/>
              </a:rPr>
              <a:t>www.Keysight.com/find/EDK</a:t>
            </a:r>
            <a:endParaRPr lang="en-US" altLang="ja-JP" sz="1100" dirty="0"/>
          </a:p>
          <a:p>
            <a:r>
              <a:rPr lang="ja-JP" altLang="en-US" sz="1100" dirty="0">
                <a:latin typeface="ＭＳ 明朝" pitchFamily="17" charset="-128"/>
                <a:ea typeface="ＭＳ 明朝" pitchFamily="17" charset="-128"/>
              </a:rPr>
              <a:t>最初のオシロスコープ学習ラボを開始する前に、</a:t>
            </a:r>
            <a:r>
              <a:rPr lang="en-US" altLang="ja-JP" sz="1100" dirty="0">
                <a:latin typeface="ＭＳ 明朝" pitchFamily="17" charset="-128"/>
                <a:ea typeface="ＭＳ 明朝" pitchFamily="17" charset="-128"/>
              </a:rPr>
              <a:t>『</a:t>
            </a:r>
            <a:r>
              <a:rPr lang="en-US" altLang="ja-JP" sz="1100" dirty="0"/>
              <a:t>Oscilloscope Lab Guide and Tutorial</a:t>
            </a:r>
            <a:r>
              <a:rPr lang="en-US" altLang="ja-JP" sz="1100" dirty="0">
                <a:latin typeface="ＭＳ 明朝" pitchFamily="17" charset="-128"/>
                <a:ea typeface="ＭＳ 明朝" pitchFamily="17" charset="-128"/>
              </a:rPr>
              <a:t>』</a:t>
            </a:r>
            <a:r>
              <a:rPr lang="ja-JP" altLang="en-US" sz="1100" dirty="0">
                <a:latin typeface="ＭＳ 明朝" pitchFamily="17" charset="-128"/>
                <a:ea typeface="ＭＳ 明朝" pitchFamily="17" charset="-128"/>
              </a:rPr>
              <a:t>のセクション</a:t>
            </a:r>
            <a:r>
              <a:rPr lang="en-US" altLang="ja-JP" sz="1100" dirty="0"/>
              <a:t>1</a:t>
            </a:r>
            <a:r>
              <a:rPr lang="ja-JP" altLang="en-US" sz="1100" dirty="0">
                <a:latin typeface="ＭＳ 明朝" pitchFamily="17" charset="-128"/>
                <a:ea typeface="ＭＳ 明朝" pitchFamily="17" charset="-128"/>
              </a:rPr>
              <a:t>、付録</a:t>
            </a:r>
            <a:r>
              <a:rPr lang="en-US" altLang="ja-JP" sz="1100" dirty="0"/>
              <a:t>A</a:t>
            </a:r>
            <a:r>
              <a:rPr lang="ja-JP" altLang="en-US" sz="1100" dirty="0">
                <a:latin typeface="ＭＳ 明朝" pitchFamily="17" charset="-128"/>
                <a:ea typeface="ＭＳ 明朝" pitchFamily="17" charset="-128"/>
              </a:rPr>
              <a:t>、付録</a:t>
            </a:r>
            <a:r>
              <a:rPr lang="en-US" altLang="ja-JP" sz="1100" dirty="0"/>
              <a:t>B</a:t>
            </a:r>
            <a:r>
              <a:rPr lang="ja-JP" altLang="en-US" sz="1100" dirty="0">
                <a:latin typeface="ＭＳ 明朝" pitchFamily="17" charset="-128"/>
                <a:ea typeface="ＭＳ 明朝" pitchFamily="17" charset="-128"/>
              </a:rPr>
              <a:t>をお読みください。 </a:t>
            </a:r>
          </a:p>
          <a:p>
            <a:r>
              <a:rPr lang="ja-JP" altLang="en-US" sz="1100" dirty="0">
                <a:latin typeface="ＭＳ 明朝" pitchFamily="17" charset="-128"/>
                <a:ea typeface="ＭＳ 明朝" pitchFamily="17" charset="-128"/>
              </a:rPr>
              <a:t>最初のオシロスコープ学習ラボ・セッション中に、ラボ・ガイドのセクション</a:t>
            </a:r>
            <a:r>
              <a:rPr lang="en-US" altLang="ja-JP" sz="1100" dirty="0"/>
              <a:t>2</a:t>
            </a:r>
            <a:r>
              <a:rPr lang="ja-JP" altLang="en-US" sz="1100" dirty="0">
                <a:latin typeface="ＭＳ 明朝" pitchFamily="17" charset="-128"/>
                <a:ea typeface="ＭＳ 明朝" pitchFamily="17" charset="-128"/>
              </a:rPr>
              <a:t>を終了します。ガイドのこのセクションは、</a:t>
            </a:r>
            <a:r>
              <a:rPr lang="en-US" altLang="ja-JP" sz="1100" dirty="0"/>
              <a:t>6</a:t>
            </a:r>
            <a:r>
              <a:rPr lang="ja-JP" altLang="en-US" sz="1100" dirty="0">
                <a:latin typeface="ＭＳ 明朝" pitchFamily="17" charset="-128"/>
                <a:ea typeface="ＭＳ 明朝" pitchFamily="17" charset="-128"/>
              </a:rPr>
              <a:t>つの個別ハンズオン測定ラボから構成されます。これら</a:t>
            </a:r>
            <a:r>
              <a:rPr lang="en-US" altLang="ja-JP" sz="1100" dirty="0"/>
              <a:t>6</a:t>
            </a:r>
            <a:r>
              <a:rPr lang="ja-JP" altLang="en-US" sz="1100" dirty="0">
                <a:latin typeface="ＭＳ 明朝" pitchFamily="17" charset="-128"/>
                <a:ea typeface="ＭＳ 明朝" pitchFamily="17" charset="-128"/>
              </a:rPr>
              <a:t>つのラボを</a:t>
            </a:r>
            <a:r>
              <a:rPr lang="en-US" altLang="ja-JP" sz="1100" dirty="0"/>
              <a:t>2</a:t>
            </a:r>
            <a:r>
              <a:rPr lang="ja-JP" altLang="en-US" sz="1100" dirty="0">
                <a:latin typeface="ＭＳ 明朝" pitchFamily="17" charset="-128"/>
                <a:ea typeface="ＭＳ 明朝" pitchFamily="17" charset="-128"/>
              </a:rPr>
              <a:t>時間以内に終了する必要があります。</a:t>
            </a:r>
          </a:p>
          <a:p>
            <a:r>
              <a:rPr lang="en-US" altLang="ja-JP" sz="1100" dirty="0">
                <a:latin typeface="ＭＳ 明朝" pitchFamily="17" charset="-128"/>
                <a:ea typeface="ＭＳ 明朝" pitchFamily="17" charset="-128"/>
              </a:rPr>
              <a:t>『</a:t>
            </a:r>
            <a:r>
              <a:rPr lang="en-US" altLang="ja-JP" sz="1100" dirty="0"/>
              <a:t>Oscilloscope Lab Guide and Tutorial</a:t>
            </a:r>
            <a:r>
              <a:rPr lang="en-US" altLang="ja-JP" sz="1100" dirty="0">
                <a:latin typeface="ＭＳ 明朝" pitchFamily="17" charset="-128"/>
                <a:ea typeface="ＭＳ 明朝" pitchFamily="17" charset="-128"/>
              </a:rPr>
              <a:t>』</a:t>
            </a:r>
            <a:r>
              <a:rPr lang="ja-JP" altLang="en-US" sz="1100" dirty="0">
                <a:latin typeface="ＭＳ 明朝" pitchFamily="17" charset="-128"/>
                <a:ea typeface="ＭＳ 明朝" pitchFamily="17" charset="-128"/>
              </a:rPr>
              <a:t>のセクション</a:t>
            </a:r>
            <a:r>
              <a:rPr lang="en-US" altLang="ja-JP" sz="1100" dirty="0"/>
              <a:t>3</a:t>
            </a:r>
            <a:r>
              <a:rPr lang="ja-JP" altLang="en-US" sz="1100" dirty="0">
                <a:latin typeface="ＭＳ 明朝" pitchFamily="17" charset="-128"/>
                <a:ea typeface="ＭＳ 明朝" pitchFamily="17" charset="-128"/>
              </a:rPr>
              <a:t>は、</a:t>
            </a:r>
            <a:r>
              <a:rPr lang="en-US" altLang="ja-JP" sz="1100" dirty="0"/>
              <a:t>9</a:t>
            </a:r>
            <a:r>
              <a:rPr lang="ja-JP" altLang="en-US" sz="1100" dirty="0">
                <a:latin typeface="ＭＳ 明朝" pitchFamily="17" charset="-128"/>
                <a:ea typeface="ＭＳ 明朝" pitchFamily="17" charset="-128"/>
              </a:rPr>
              <a:t>つのオプションの高度なオシロスコープ・ラボから構成されます。時間的な余裕や要望に応じて、自分の裁量、または教授／ラボ指導者の裁量で、これらのラボをいくつかを行います。</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ラボ・ガイドの手順に関するヒント</a:t>
            </a:r>
          </a:p>
          <a:p>
            <a:r>
              <a:rPr kumimoji="1" lang="ja-JP" altLang="en-US" sz="1100" dirty="0">
                <a:latin typeface="ＭＳ 明朝" pitchFamily="17" charset="-128"/>
                <a:ea typeface="ＭＳ 明朝" pitchFamily="17" charset="-128"/>
              </a:rPr>
              <a:t>ラボ・ガイドに示された括弧で囲まれた太字のことば（</a:t>
            </a:r>
            <a:r>
              <a:rPr kumimoji="1" lang="en-US" altLang="ja-JP" sz="1100" dirty="0">
                <a:latin typeface="ＭＳ 明朝" pitchFamily="17" charset="-128"/>
                <a:ea typeface="ＭＳ 明朝" pitchFamily="17" charset="-128"/>
              </a:rPr>
              <a:t>[</a:t>
            </a:r>
            <a:r>
              <a:rPr kumimoji="1" lang="en-US" altLang="ja-JP" sz="1100" dirty="0"/>
              <a:t>Help</a:t>
            </a:r>
            <a:r>
              <a:rPr kumimoji="1" lang="en-US" altLang="ja-JP" sz="1100" dirty="0">
                <a:latin typeface="ＭＳ 明朝" pitchFamily="17" charset="-128"/>
                <a:ea typeface="ＭＳ 明朝" pitchFamily="17" charset="-128"/>
              </a:rPr>
              <a:t>]</a:t>
            </a:r>
            <a:r>
              <a:rPr kumimoji="1" lang="ja-JP" altLang="en-US" sz="1100" dirty="0">
                <a:latin typeface="ＭＳ 明朝" pitchFamily="17" charset="-128"/>
                <a:ea typeface="ＭＳ 明朝" pitchFamily="17" charset="-128"/>
              </a:rPr>
              <a:t>、</a:t>
            </a:r>
            <a:r>
              <a:rPr kumimoji="1" lang="en-US" altLang="ja-JP" sz="1100" dirty="0">
                <a:latin typeface="ＭＳ 明朝" pitchFamily="17" charset="-128"/>
                <a:ea typeface="ＭＳ 明朝" pitchFamily="17" charset="-128"/>
              </a:rPr>
              <a:t>[</a:t>
            </a:r>
            <a:r>
              <a:rPr kumimoji="1" lang="en-US" altLang="ja-JP" sz="1100" dirty="0"/>
              <a:t>Trigger</a:t>
            </a:r>
            <a:r>
              <a:rPr kumimoji="1" lang="en-US" altLang="ja-JP" sz="1100" dirty="0">
                <a:latin typeface="ＭＳ 明朝" pitchFamily="17" charset="-128"/>
                <a:ea typeface="ＭＳ 明朝" pitchFamily="17" charset="-128"/>
              </a:rPr>
              <a:t>]</a:t>
            </a:r>
            <a:r>
              <a:rPr kumimoji="1" lang="ja-JP" altLang="en-US" sz="1100" dirty="0">
                <a:latin typeface="ＭＳ 明朝" pitchFamily="17" charset="-128"/>
                <a:ea typeface="ＭＳ 明朝" pitchFamily="17" charset="-128"/>
              </a:rPr>
              <a:t>など）は、オシロスコープのフロント・パネル・キーです。</a:t>
            </a:r>
          </a:p>
          <a:p>
            <a:r>
              <a:rPr kumimoji="1" lang="ja-JP" altLang="en-US" sz="1100" dirty="0">
                <a:latin typeface="ＭＳ 明朝" pitchFamily="17" charset="-128"/>
                <a:ea typeface="ＭＳ 明朝" pitchFamily="17" charset="-128"/>
              </a:rPr>
              <a:t>「ソフトキー」は、オシロスコープのディスプレイの下にあ</a:t>
            </a:r>
            <a:r>
              <a:rPr kumimoji="1" lang="ja-JP" altLang="en-US" sz="1100" dirty="0"/>
              <a:t>る</a:t>
            </a:r>
            <a:r>
              <a:rPr kumimoji="1" lang="en-US" altLang="ja-JP" sz="1100" dirty="0"/>
              <a:t>6</a:t>
            </a:r>
            <a:r>
              <a:rPr kumimoji="1" lang="ja-JP" altLang="en-US" sz="1100" dirty="0">
                <a:latin typeface="ＭＳ 明朝" pitchFamily="17" charset="-128"/>
                <a:ea typeface="ＭＳ 明朝" pitchFamily="17" charset="-128"/>
              </a:rPr>
              <a:t>つのキー／ボタンです。これらのキーの機能は、選択されたメニューによって変わります。</a:t>
            </a:r>
          </a:p>
          <a:p>
            <a:r>
              <a:rPr kumimoji="1" lang="ja-JP" altLang="en-US" sz="1100" dirty="0">
                <a:latin typeface="ＭＳ 明朝" pitchFamily="17" charset="-128"/>
                <a:ea typeface="ＭＳ 明朝" pitchFamily="17" charset="-128"/>
              </a:rPr>
              <a:t>ソフトキーに、「丸くなった緑色の矢印」アイコンが付いている場合があります。これは、汎用入力ノブを回すと、この特定の変数またはモード選択を変更できることを示します。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内蔵トレーニング信号へのアクセス</a:t>
            </a:r>
          </a:p>
          <a:p>
            <a:r>
              <a:rPr kumimoji="1" lang="ja-JP" altLang="en-US" sz="1100" dirty="0">
                <a:latin typeface="ＭＳ 明朝" pitchFamily="17" charset="-128"/>
                <a:ea typeface="ＭＳ 明朝" pitchFamily="17" charset="-128"/>
              </a:rPr>
              <a:t>ダウンロード可能な</a:t>
            </a:r>
            <a:r>
              <a:rPr kumimoji="1" lang="en-US" altLang="ja-JP" sz="1100" dirty="0">
                <a:latin typeface="ＭＳ 明朝" pitchFamily="17" charset="-128"/>
                <a:ea typeface="ＭＳ 明朝" pitchFamily="17" charset="-128"/>
              </a:rPr>
              <a:t>『</a:t>
            </a:r>
            <a:r>
              <a:rPr kumimoji="1" lang="en-US" altLang="ja-JP" sz="1100" dirty="0"/>
              <a:t>Oscilloscope Lab Guide and Tutorial</a:t>
            </a:r>
            <a:r>
              <a:rPr kumimoji="1" lang="en-US" altLang="ja-JP" sz="1100" dirty="0">
                <a:latin typeface="ＭＳ 明朝" pitchFamily="17" charset="-128"/>
                <a:ea typeface="ＭＳ 明朝" pitchFamily="17" charset="-128"/>
              </a:rPr>
              <a:t>』</a:t>
            </a:r>
            <a:r>
              <a:rPr kumimoji="1" lang="ja-JP" altLang="en-US" sz="1100" dirty="0">
                <a:latin typeface="ＭＳ 明朝" pitchFamily="17" charset="-128"/>
                <a:ea typeface="ＭＳ 明朝" pitchFamily="17" charset="-128"/>
              </a:rPr>
              <a:t>に記載されているオシロスコープ・ラボのほとんどは、オシロスコープに内蔵されているトレーニング信号を使用するよう作成されています。内蔵トレーニング信号は、通常ほとんどのオシロスコープでは使用できま</a:t>
            </a:r>
            <a:r>
              <a:rPr kumimoji="1" lang="ja-JP" altLang="en-US" sz="1100" dirty="0"/>
              <a:t>せん。</a:t>
            </a:r>
            <a:r>
              <a:rPr kumimoji="1" lang="en-US" altLang="ja-JP" sz="1100" dirty="0"/>
              <a:t>Agilent 2000</a:t>
            </a:r>
            <a:r>
              <a:rPr kumimoji="1" lang="ja-JP" altLang="en-US" sz="1100" dirty="0">
                <a:latin typeface="ＭＳ 明朝" pitchFamily="17" charset="-128"/>
                <a:ea typeface="ＭＳ 明朝" pitchFamily="17" charset="-128"/>
              </a:rPr>
              <a:t>または</a:t>
            </a:r>
            <a:r>
              <a:rPr kumimoji="1" lang="en-US" altLang="ja-JP" sz="1100" dirty="0"/>
              <a:t>3000 X</a:t>
            </a:r>
            <a:r>
              <a:rPr kumimoji="1" lang="ja-JP" altLang="en-US" sz="1100" dirty="0">
                <a:latin typeface="ＭＳ 明朝" pitchFamily="17" charset="-128"/>
                <a:ea typeface="ＭＳ 明朝" pitchFamily="17" charset="-128"/>
              </a:rPr>
              <a:t>シリーズ オシロスコープのトレーニング信号にアクセスするには、まずチャネル</a:t>
            </a:r>
            <a:r>
              <a:rPr kumimoji="1" lang="en-US" altLang="ja-JP" sz="1100" dirty="0"/>
              <a:t>1</a:t>
            </a:r>
            <a:r>
              <a:rPr kumimoji="1" lang="ja-JP" altLang="en-US" sz="1100" dirty="0">
                <a:latin typeface="ＭＳ 明朝" pitchFamily="17" charset="-128"/>
                <a:ea typeface="ＭＳ 明朝" pitchFamily="17" charset="-128"/>
              </a:rPr>
              <a:t>プローブをオシロスコープのチャネル</a:t>
            </a:r>
            <a:r>
              <a:rPr kumimoji="1" lang="en-US" altLang="ja-JP" sz="1100" dirty="0"/>
              <a:t>1</a:t>
            </a:r>
            <a:r>
              <a:rPr kumimoji="1" lang="ja-JP" altLang="en-US" sz="1100" dirty="0">
                <a:latin typeface="ＭＳ 明朝" pitchFamily="17" charset="-128"/>
                <a:ea typeface="ＭＳ 明朝" pitchFamily="17" charset="-128"/>
              </a:rPr>
              <a:t>入力</a:t>
            </a:r>
            <a:r>
              <a:rPr kumimoji="1" lang="en-US" altLang="ja-JP" sz="1100" dirty="0"/>
              <a:t>BNC</a:t>
            </a:r>
            <a:r>
              <a:rPr kumimoji="1" lang="ja-JP" altLang="en-US" sz="1100" dirty="0">
                <a:latin typeface="ＭＳ 明朝" pitchFamily="17" charset="-128"/>
                <a:ea typeface="ＭＳ 明朝" pitchFamily="17" charset="-128"/>
              </a:rPr>
              <a:t>と</a:t>
            </a:r>
            <a:r>
              <a:rPr kumimoji="1" lang="en-US" altLang="ja-JP" sz="1100" dirty="0">
                <a:latin typeface="Arial" pitchFamily="34" charset="0"/>
                <a:cs typeface="Arial" pitchFamily="34" charset="0"/>
              </a:rPr>
              <a:t>”Demo1”</a:t>
            </a:r>
            <a:r>
              <a:rPr kumimoji="1" lang="ja-JP" altLang="en-US" sz="1100" dirty="0">
                <a:latin typeface="ＭＳ 明朝" pitchFamily="17" charset="-128"/>
                <a:ea typeface="ＭＳ 明朝" pitchFamily="17" charset="-128"/>
              </a:rPr>
              <a:t>というラベルの端子の間に接続します。チャネル</a:t>
            </a:r>
            <a:r>
              <a:rPr kumimoji="1" lang="en-US" altLang="ja-JP" sz="1100" dirty="0"/>
              <a:t>2</a:t>
            </a:r>
            <a:r>
              <a:rPr kumimoji="1" lang="ja-JP" altLang="en-US" sz="1100" dirty="0">
                <a:latin typeface="ＭＳ 明朝" pitchFamily="17" charset="-128"/>
                <a:ea typeface="ＭＳ 明朝" pitchFamily="17" charset="-128"/>
              </a:rPr>
              <a:t>プローブをオシロスコープのチャネル</a:t>
            </a:r>
            <a:r>
              <a:rPr kumimoji="1" lang="en-US" altLang="ja-JP" sz="1100" dirty="0"/>
              <a:t>2</a:t>
            </a:r>
            <a:r>
              <a:rPr kumimoji="1" lang="ja-JP" altLang="en-US" sz="1100" dirty="0">
                <a:latin typeface="ＭＳ 明朝" pitchFamily="17" charset="-128"/>
                <a:ea typeface="ＭＳ 明朝" pitchFamily="17" charset="-128"/>
              </a:rPr>
              <a:t>入力</a:t>
            </a:r>
            <a:r>
              <a:rPr kumimoji="1" lang="en-US" altLang="ja-JP" sz="1100" dirty="0"/>
              <a:t>BNC</a:t>
            </a:r>
            <a:r>
              <a:rPr kumimoji="1" lang="ja-JP" altLang="en-US" sz="1100" dirty="0">
                <a:latin typeface="ＭＳ 明朝" pitchFamily="17" charset="-128"/>
                <a:ea typeface="ＭＳ 明朝" pitchFamily="17" charset="-128"/>
              </a:rPr>
              <a:t>と</a:t>
            </a:r>
            <a:r>
              <a:rPr kumimoji="1" lang="en-US" altLang="ja-JP" sz="1100" dirty="0"/>
              <a:t>”Demo2”</a:t>
            </a:r>
            <a:r>
              <a:rPr kumimoji="1" lang="ja-JP" altLang="en-US" sz="1100" dirty="0">
                <a:latin typeface="ＭＳ 明朝" pitchFamily="17" charset="-128"/>
                <a:ea typeface="ＭＳ 明朝" pitchFamily="17" charset="-128"/>
              </a:rPr>
              <a:t>というラベルの端子の間に接続します。両方のプローブのグランド・クリップを中央グランド端子に接続します。次にオシロスコープのフロント・パネルの</a:t>
            </a:r>
            <a:r>
              <a:rPr kumimoji="1" lang="en-US" altLang="ja-JP" sz="1100" dirty="0">
                <a:latin typeface="ＭＳ 明朝" pitchFamily="17" charset="-128"/>
                <a:ea typeface="ＭＳ 明朝" pitchFamily="17" charset="-128"/>
              </a:rPr>
              <a:t>[</a:t>
            </a:r>
            <a:r>
              <a:rPr kumimoji="1" lang="en-US" altLang="ja-JP" sz="1100" dirty="0"/>
              <a:t>Help</a:t>
            </a:r>
            <a:r>
              <a:rPr kumimoji="1" lang="en-US" altLang="ja-JP" sz="1100" dirty="0">
                <a:latin typeface="ＭＳ 明朝" pitchFamily="17" charset="-128"/>
                <a:ea typeface="ＭＳ 明朝" pitchFamily="17" charset="-128"/>
              </a:rPr>
              <a:t>] </a:t>
            </a:r>
            <a:r>
              <a:rPr kumimoji="1" lang="ja-JP" altLang="en-US" sz="1100" dirty="0">
                <a:latin typeface="ＭＳ 明朝" pitchFamily="17" charset="-128"/>
                <a:ea typeface="ＭＳ 明朝" pitchFamily="17" charset="-128"/>
              </a:rPr>
              <a:t>を押し、</a:t>
            </a:r>
            <a:r>
              <a:rPr kumimoji="1" lang="en-US" altLang="ja-JP" sz="1100" dirty="0"/>
              <a:t>Training Signals</a:t>
            </a:r>
            <a:r>
              <a:rPr kumimoji="1" lang="ja-JP" altLang="en-US" sz="1100" dirty="0">
                <a:latin typeface="ＭＳ 明朝" pitchFamily="17" charset="-128"/>
                <a:ea typeface="ＭＳ 明朝" pitchFamily="17" charset="-128"/>
              </a:rPr>
              <a:t>ソフトキーを押します。オシロスコープ・ラボの手順に従って、ポップアップ・リストから特定のトレーニング信号を選択できます。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fr-FR" altLang="ja-JP" sz="1100" b="1" dirty="0" err="1"/>
              <a:t>Keysight</a:t>
            </a:r>
            <a:r>
              <a:rPr kumimoji="1" lang="fr-FR" altLang="ja-JP" sz="1100" b="1" dirty="0"/>
              <a:t> Technologies</a:t>
            </a:r>
            <a:r>
              <a:rPr kumimoji="1" lang="ja-JP" altLang="fr-FR" sz="1100" b="1" dirty="0">
                <a:latin typeface="ＭＳ 明朝" pitchFamily="17" charset="-128"/>
                <a:ea typeface="ＭＳ 明朝" pitchFamily="17" charset="-128"/>
              </a:rPr>
              <a:t>から入手可能なその他のテクニカル・リソース</a:t>
            </a:r>
          </a:p>
          <a:p>
            <a:r>
              <a:rPr kumimoji="1" lang="ja-JP" altLang="fr-FR" sz="1100" dirty="0">
                <a:latin typeface="ＭＳ 明朝" pitchFamily="17" charset="-128"/>
                <a:ea typeface="ＭＳ 明朝" pitchFamily="17" charset="-128"/>
              </a:rPr>
              <a:t>オシロスコープおよびオシロスコープの測定についてさらに詳しく学習したい場合、このスライドに示す</a:t>
            </a:r>
            <a:r>
              <a:rPr kumimoji="1" lang="fr-FR" altLang="ja-JP" sz="1100" dirty="0"/>
              <a:t>URL</a:t>
            </a:r>
            <a:r>
              <a:rPr kumimoji="1" lang="ja-JP" altLang="fr-FR" sz="1100" dirty="0"/>
              <a:t>リ</a:t>
            </a:r>
            <a:r>
              <a:rPr kumimoji="1" lang="ja-JP" altLang="fr-FR" sz="1100" dirty="0">
                <a:latin typeface="ＭＳ 明朝" pitchFamily="17" charset="-128"/>
                <a:ea typeface="ＭＳ 明朝" pitchFamily="17" charset="-128"/>
              </a:rPr>
              <a:t>ストを使って、これらのドキュメントを無料でダウンロードできます。</a:t>
            </a:r>
            <a:r>
              <a:rPr kumimoji="1" lang="en-US" altLang="ja-JP" sz="1100" dirty="0">
                <a:latin typeface="Arial" pitchFamily="34" charset="0"/>
                <a:ea typeface="ＭＳ 明朝" pitchFamily="17" charset="-128"/>
                <a:cs typeface="Arial" pitchFamily="34" charset="0"/>
              </a:rPr>
              <a:t>”</a:t>
            </a:r>
            <a:r>
              <a:rPr kumimoji="1" lang="fr-FR" altLang="ja-JP" sz="1100" dirty="0" err="1">
                <a:latin typeface="Arial" pitchFamily="34" charset="0"/>
                <a:cs typeface="Arial" pitchFamily="34" charset="0"/>
              </a:rPr>
              <a:t>xxxx-xxxx</a:t>
            </a:r>
            <a:r>
              <a:rPr kumimoji="1" lang="fr-FR" altLang="ja-JP" sz="1100" dirty="0">
                <a:latin typeface="Arial" pitchFamily="34" charset="0"/>
                <a:cs typeface="Arial" pitchFamily="34" charset="0"/>
              </a:rPr>
              <a:t>”</a:t>
            </a:r>
            <a:r>
              <a:rPr kumimoji="1" lang="ja-JP" altLang="fr-FR" sz="1100" dirty="0">
                <a:latin typeface="ＭＳ 明朝" pitchFamily="17" charset="-128"/>
                <a:ea typeface="ＭＳ 明朝" pitchFamily="17" charset="-128"/>
              </a:rPr>
              <a:t>の代わりにカタログ番号を挿入してください。</a:t>
            </a:r>
            <a:r>
              <a:rPr kumimoji="1" lang="fr-FR" altLang="ja-JP" sz="1100" dirty="0" err="1"/>
              <a:t>Agilent</a:t>
            </a:r>
            <a:r>
              <a:rPr kumimoji="1" lang="ja-JP" altLang="fr-FR" sz="1100" dirty="0">
                <a:latin typeface="ＭＳ 明朝" pitchFamily="17" charset="-128"/>
                <a:ea typeface="ＭＳ 明朝" pitchFamily="17" charset="-128"/>
              </a:rPr>
              <a:t>の以下の</a:t>
            </a:r>
            <a:r>
              <a:rPr kumimoji="1" lang="fr-FR" altLang="ja-JP" sz="1100" dirty="0"/>
              <a:t>Web</a:t>
            </a:r>
            <a:r>
              <a:rPr kumimoji="1" lang="ja-JP" altLang="fr-FR" sz="1100" dirty="0">
                <a:latin typeface="ＭＳ 明朝" pitchFamily="17" charset="-128"/>
                <a:ea typeface="ＭＳ 明朝" pitchFamily="17" charset="-128"/>
              </a:rPr>
              <a:t>サイトを参照することもできます。</a:t>
            </a:r>
            <a:r>
              <a:rPr lang="en-US" altLang="ja-JP" sz="1100" dirty="0">
                <a:hlinkClick r:id="rId3"/>
              </a:rPr>
              <a:t>www.keysight.co.jp</a:t>
            </a:r>
            <a:endParaRPr lang="en-US" altLang="ja-JP" sz="1100" dirty="0"/>
          </a:p>
          <a:p>
            <a:r>
              <a:rPr kumimoji="1" lang="ja-JP" altLang="fr-FR" sz="1100" dirty="0">
                <a:latin typeface="ＭＳ 明朝" pitchFamily="17" charset="-128"/>
                <a:ea typeface="ＭＳ 明朝" pitchFamily="17" charset="-128"/>
              </a:rPr>
              <a:t>カタログ番号を</a:t>
            </a:r>
            <a:r>
              <a:rPr kumimoji="1" lang="fr-FR" altLang="ja-JP" sz="1100" dirty="0" err="1"/>
              <a:t>Agilent</a:t>
            </a:r>
            <a:r>
              <a:rPr kumimoji="1" lang="ja-JP" altLang="fr-FR" sz="1100" dirty="0">
                <a:latin typeface="ＭＳ 明朝" pitchFamily="17" charset="-128"/>
                <a:ea typeface="ＭＳ 明朝" pitchFamily="17" charset="-128"/>
              </a:rPr>
              <a:t>の「検索エンジン」ボックスに入力します。 </a:t>
            </a:r>
            <a:endParaRPr kumimoji="1" lang="ja-JP" alt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solidFill>
                  <a:prstClr val="black"/>
                </a:solidFill>
              </a:rPr>
              <a:pPr/>
              <a:t>29</a:t>
            </a:fld>
            <a:endParaRPr lang="en-US" altLang="zh-TW">
              <a:solidFill>
                <a:prstClr val="black"/>
              </a:solidFill>
            </a:endParaRPr>
          </a:p>
        </p:txBody>
      </p:sp>
      <p:sp>
        <p:nvSpPr>
          <p:cNvPr id="107522" name="Rectangle 2"/>
          <p:cNvSpPr>
            <a:spLocks noGrp="1" noRot="1" noChangeAspect="1" noChangeArrowheads="1" noTextEdit="1"/>
          </p:cNvSpPr>
          <p:nvPr>
            <p:ph type="sldImg"/>
          </p:nvPr>
        </p:nvSpPr>
        <p:spPr>
          <a:xfrm>
            <a:off x="401638" y="682625"/>
            <a:ext cx="6056312" cy="3408363"/>
          </a:xfrm>
          <a:ln/>
        </p:spPr>
      </p:sp>
      <p:sp>
        <p:nvSpPr>
          <p:cNvPr id="107523" name="Rectangle 3"/>
          <p:cNvSpPr>
            <a:spLocks noGrp="1" noChangeArrowheads="1"/>
          </p:cNvSpPr>
          <p:nvPr>
            <p:ph type="body" idx="1"/>
          </p:nvPr>
        </p:nvSpPr>
        <p:spPr>
          <a:xfrm>
            <a:off x="914815" y="4316783"/>
            <a:ext cx="5028370" cy="4166470"/>
          </a:xfrm>
        </p:spPr>
        <p:txBody>
          <a:bodyPr lIns="89618" tIns="44809" rIns="89618" bIns="44809"/>
          <a:lstStyle/>
          <a:p>
            <a:pPr algn="l">
              <a:spcBef>
                <a:spcPts val="39600"/>
              </a:spcBef>
              <a:spcAft>
                <a:spcPts val="0"/>
              </a:spcAft>
              <a:buNone/>
            </a:pPr>
            <a:r>
              <a:rPr lang="en-US" altLang="en-US" sz="1100" b="1" i="0" dirty="0" err="1">
                <a:solidFill>
                  <a:srgbClr val="000000"/>
                </a:solidFill>
                <a:latin typeface="ＭＳ 明朝" pitchFamily="17" charset="-128"/>
                <a:ea typeface="ＭＳ 明朝" pitchFamily="17" charset="-128"/>
              </a:rPr>
              <a:t>質疑応答</a:t>
            </a:r>
            <a:endParaRPr lang="en-US" altLang="en-US" sz="1100" b="1" i="0" dirty="0">
              <a:solidFill>
                <a:srgbClr val="000000"/>
              </a:solidFill>
              <a:latin typeface="ＭＳ 明朝" pitchFamily="17" charset="-128"/>
              <a:ea typeface="ＭＳ 明朝" pitchFamily="17" charset="-128"/>
            </a:endParaRPr>
          </a:p>
          <a:p>
            <a:pPr algn="l">
              <a:spcBef>
                <a:spcPts val="0"/>
              </a:spcBef>
              <a:spcAft>
                <a:spcPts val="0"/>
              </a:spcAft>
              <a:buNone/>
            </a:pPr>
            <a:endParaRPr 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6112" y="4343713"/>
            <a:ext cx="5485778" cy="2629995"/>
          </a:xfrm>
        </p:spPr>
        <p:txBody>
          <a:bodyPr>
            <a:normAutofit lnSpcReduction="10000"/>
          </a:bodyPr>
          <a:lstStyle/>
          <a:p>
            <a:r>
              <a:rPr kumimoji="1" lang="ja-JP" altLang="en-US" sz="1200" b="1" dirty="0">
                <a:latin typeface="ＭＳ 明朝" pitchFamily="17" charset="-128"/>
                <a:ea typeface="ＭＳ 明朝" pitchFamily="17" charset="-128"/>
              </a:rPr>
              <a:t>オシロスコープとは</a:t>
            </a:r>
            <a:r>
              <a:rPr kumimoji="1" lang="en-US" altLang="ja-JP" sz="1200" b="1" dirty="0">
                <a:latin typeface="Arial" pitchFamily="34" charset="0"/>
                <a:ea typeface="ＭＳ 明朝" pitchFamily="17" charset="-128"/>
                <a:cs typeface="Arial" pitchFamily="34" charset="0"/>
              </a:rPr>
              <a:t>?</a:t>
            </a:r>
          </a:p>
          <a:p>
            <a:r>
              <a:rPr kumimoji="1" lang="ja-JP" altLang="en-US" sz="1200" dirty="0">
                <a:latin typeface="ＭＳ 明朝" pitchFamily="17" charset="-128"/>
                <a:ea typeface="ＭＳ 明朝" pitchFamily="17" charset="-128"/>
              </a:rPr>
              <a:t>オシロスコープは、電気信号（主に電圧）を画面／ディスプレイに表示できるトレースに変換する電子機器です。つまり、オシロスコープは、電気を光に変換します。</a:t>
            </a:r>
          </a:p>
          <a:p>
            <a:endParaRPr kumimoji="1" lang="ja-JP" altLang="en-US" sz="1200" dirty="0">
              <a:latin typeface="ＭＳ 明朝" pitchFamily="17" charset="-128"/>
              <a:ea typeface="ＭＳ 明朝" pitchFamily="17" charset="-128"/>
            </a:endParaRPr>
          </a:p>
          <a:p>
            <a:r>
              <a:rPr kumimoji="1" lang="ja-JP" altLang="en-US" sz="1200" dirty="0">
                <a:latin typeface="ＭＳ 明朝" pitchFamily="17" charset="-128"/>
                <a:ea typeface="ＭＳ 明朝" pitchFamily="17" charset="-128"/>
              </a:rPr>
              <a:t>これらの測定器は、時間変動する電気信号の</a:t>
            </a:r>
            <a:r>
              <a:rPr kumimoji="1" lang="en-US" altLang="ja-JP" sz="1200" dirty="0">
                <a:latin typeface="Arial" pitchFamily="34" charset="0"/>
                <a:ea typeface="ＭＳ 明朝" pitchFamily="17" charset="-128"/>
                <a:cs typeface="Arial" pitchFamily="34" charset="0"/>
              </a:rPr>
              <a:t>2</a:t>
            </a:r>
            <a:r>
              <a:rPr kumimoji="1" lang="ja-JP" altLang="en-US" sz="1200" dirty="0">
                <a:latin typeface="ＭＳ 明朝" pitchFamily="17" charset="-128"/>
                <a:ea typeface="ＭＳ 明朝" pitchFamily="17" charset="-128"/>
              </a:rPr>
              <a:t>次元のグラフを動的に作成します。オシロスコープのディスプレイの</a:t>
            </a:r>
            <a:r>
              <a:rPr kumimoji="1" lang="en-US" altLang="ja-JP" sz="1200" dirty="0">
                <a:latin typeface="Arial" pitchFamily="34" charset="0"/>
                <a:ea typeface="ＭＳ 明朝" pitchFamily="17" charset="-128"/>
                <a:cs typeface="Arial" pitchFamily="34" charset="0"/>
              </a:rPr>
              <a:t>”Y”</a:t>
            </a:r>
            <a:r>
              <a:rPr kumimoji="1" lang="ja-JP" altLang="en-US" sz="1200" dirty="0">
                <a:latin typeface="ＭＳ 明朝" pitchFamily="17" charset="-128"/>
                <a:ea typeface="ＭＳ 明朝" pitchFamily="17" charset="-128"/>
              </a:rPr>
              <a:t>（垂直）軸に電圧がプロットされます。時間は、</a:t>
            </a:r>
            <a:r>
              <a:rPr kumimoji="1" lang="en-US" altLang="ja-JP" sz="1200" dirty="0">
                <a:latin typeface="Arial" pitchFamily="34" charset="0"/>
                <a:ea typeface="ＭＳ 明朝" pitchFamily="17" charset="-128"/>
                <a:cs typeface="Arial" pitchFamily="34" charset="0"/>
              </a:rPr>
              <a:t>”X”</a:t>
            </a:r>
            <a:r>
              <a:rPr kumimoji="1" lang="ja-JP" altLang="en-US" sz="1200" dirty="0">
                <a:latin typeface="ＭＳ 明朝" pitchFamily="17" charset="-128"/>
                <a:ea typeface="ＭＳ 明朝" pitchFamily="17" charset="-128"/>
              </a:rPr>
              <a:t>（水平）軸にプロットされます。得られる電圧対時間プロットは、入力信号の「写真」を表し、通常「波形」と呼ばれます。入力信号の特性が変化すると、オシロスコープのディスプレイにプロットされた波形も絶えず動的に更新されます。</a:t>
            </a:r>
          </a:p>
          <a:p>
            <a:endParaRPr kumimoji="1" lang="ja-JP" altLang="en-US" sz="1200" dirty="0">
              <a:latin typeface="ＭＳ 明朝" pitchFamily="17" charset="-128"/>
              <a:ea typeface="ＭＳ 明朝" pitchFamily="17" charset="-128"/>
            </a:endParaRPr>
          </a:p>
          <a:p>
            <a:r>
              <a:rPr kumimoji="1" lang="ja-JP" altLang="en-US" sz="1200" dirty="0">
                <a:latin typeface="ＭＳ 明朝" pitchFamily="17" charset="-128"/>
                <a:ea typeface="ＭＳ 明朝" pitchFamily="17" charset="-128"/>
              </a:rPr>
              <a:t>オシロスコープは、電気技術者がエレクトロニック・デザインのテストと検証に使用する主要な測定器です。</a:t>
            </a:r>
            <a:r>
              <a:rPr kumimoji="1" lang="en-US" altLang="ja-JP" sz="1200" dirty="0">
                <a:latin typeface="Arial" pitchFamily="34" charset="0"/>
                <a:ea typeface="ＭＳ 明朝" pitchFamily="17" charset="-128"/>
                <a:cs typeface="Arial" pitchFamily="34" charset="0"/>
              </a:rPr>
              <a:t>EE/</a:t>
            </a:r>
            <a:r>
              <a:rPr kumimoji="1" lang="ja-JP" altLang="en-US" sz="1200" dirty="0">
                <a:latin typeface="ＭＳ 明朝" pitchFamily="17" charset="-128"/>
                <a:ea typeface="ＭＳ 明朝" pitchFamily="17" charset="-128"/>
              </a:rPr>
              <a:t>物理学ラボでの実験課題のテストにも、主要な測定器としてオシロスコープが使用されます。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spcBef>
                <a:spcPts val="0"/>
              </a:spcBef>
              <a:spcAft>
                <a:spcPts val="0"/>
              </a:spcAft>
              <a:buNone/>
            </a:pPr>
            <a:r>
              <a:rPr lang="ja-JP" altLang="en-US" sz="1100" b="1" dirty="0">
                <a:latin typeface="ＭＳ 明朝" pitchFamily="17" charset="-128"/>
                <a:ea typeface="ＭＳ 明朝" pitchFamily="17" charset="-128"/>
              </a:rPr>
              <a:t>用語（名称）</a:t>
            </a:r>
          </a:p>
          <a:p>
            <a:pPr algn="l">
              <a:spcBef>
                <a:spcPts val="0"/>
              </a:spcBef>
              <a:spcAft>
                <a:spcPts val="0"/>
              </a:spcAft>
              <a:buNone/>
            </a:pPr>
            <a:r>
              <a:rPr lang="ja-JP" altLang="en-US" sz="1100" dirty="0">
                <a:latin typeface="ＭＳ 明朝" pitchFamily="17" charset="-128"/>
                <a:ea typeface="ＭＳ 明朝" pitchFamily="17" charset="-128"/>
              </a:rPr>
              <a:t>オシロスコープにはさまざまな名称がありますが、現在最も一般的に使用される用語は「オシロスコープ（</a:t>
            </a:r>
            <a:r>
              <a:rPr lang="en-US" altLang="ja-JP" sz="1100" dirty="0">
                <a:latin typeface="Arial" pitchFamily="34" charset="0"/>
                <a:ea typeface="ＭＳ 明朝" pitchFamily="17" charset="-128"/>
                <a:cs typeface="Arial" pitchFamily="34" charset="0"/>
              </a:rPr>
              <a:t>scope</a:t>
            </a:r>
            <a:r>
              <a:rPr lang="ja-JP" altLang="en-US" sz="1100" dirty="0">
                <a:latin typeface="ＭＳ 明朝" pitchFamily="17" charset="-128"/>
                <a:ea typeface="ＭＳ 明朝" pitchFamily="17" charset="-128"/>
              </a:rPr>
              <a:t>）」です。</a:t>
            </a:r>
            <a:r>
              <a:rPr lang="en-US" altLang="ja-JP" sz="1100" dirty="0">
                <a:latin typeface="Arial" pitchFamily="34" charset="0"/>
                <a:ea typeface="ＭＳ 明朝" pitchFamily="17" charset="-128"/>
                <a:cs typeface="Arial" pitchFamily="34" charset="0"/>
              </a:rPr>
              <a:t>”DSO”</a:t>
            </a:r>
            <a:r>
              <a:rPr lang="ja-JP" altLang="en-US" sz="1100" dirty="0">
                <a:latin typeface="ＭＳ 明朝" pitchFamily="17" charset="-128"/>
                <a:ea typeface="ＭＳ 明朝" pitchFamily="17" charset="-128"/>
              </a:rPr>
              <a:t>（</a:t>
            </a:r>
            <a:r>
              <a:rPr lang="en-US" altLang="ja-JP" sz="1100" dirty="0">
                <a:latin typeface="Arial" pitchFamily="34" charset="0"/>
                <a:ea typeface="ＭＳ 明朝" pitchFamily="17" charset="-128"/>
                <a:cs typeface="Arial" pitchFamily="34" charset="0"/>
              </a:rPr>
              <a:t>digital storage oscilloscope</a:t>
            </a:r>
            <a:r>
              <a:rPr lang="ja-JP" altLang="en-US" sz="1100" dirty="0">
                <a:latin typeface="ＭＳ 明朝" pitchFamily="17" charset="-128"/>
                <a:ea typeface="ＭＳ 明朝" pitchFamily="17" charset="-128"/>
              </a:rPr>
              <a:t>の頭文字）、「デジタル・オシロスコープ」、「デジタイジング・オシロスコープ」と呼ばれる場合もあります。後の</a:t>
            </a:r>
            <a:r>
              <a:rPr lang="en-US" altLang="ja-JP" sz="1100" dirty="0">
                <a:latin typeface="Arial" pitchFamily="34" charset="0"/>
                <a:ea typeface="ＭＳ 明朝" pitchFamily="17" charset="-128"/>
                <a:cs typeface="Arial" pitchFamily="34" charset="0"/>
              </a:rPr>
              <a:t>3</a:t>
            </a:r>
            <a:r>
              <a:rPr lang="ja-JP" altLang="en-US" sz="1100" dirty="0">
                <a:latin typeface="ＭＳ 明朝" pitchFamily="17" charset="-128"/>
                <a:ea typeface="ＭＳ 明朝" pitchFamily="17" charset="-128"/>
              </a:rPr>
              <a:t>つの用語は、測定器に最新のデジタル・テクノロジーが採用されていて、波形の捕捉とストアがデジタルに行われていることを表しています。</a:t>
            </a:r>
          </a:p>
          <a:p>
            <a:pPr algn="l">
              <a:spcBef>
                <a:spcPts val="0"/>
              </a:spcBef>
              <a:spcAft>
                <a:spcPts val="0"/>
              </a:spcAft>
              <a:buNone/>
            </a:pPr>
            <a:r>
              <a:rPr lang="ja-JP" altLang="en-US" sz="1100" dirty="0">
                <a:latin typeface="ＭＳ 明朝" pitchFamily="17" charset="-128"/>
                <a:ea typeface="ＭＳ 明朝" pitchFamily="17" charset="-128"/>
              </a:rPr>
              <a:t>旧世代のオシロスコープは通常、「アナログ・オシロスコープ」と呼ばれます。これは、おそらく教授が学生時代に使用していたタイプのオシロスコープです。</a:t>
            </a:r>
          </a:p>
          <a:p>
            <a:pPr algn="l">
              <a:spcBef>
                <a:spcPts val="0"/>
              </a:spcBef>
              <a:spcAft>
                <a:spcPts val="0"/>
              </a:spcAft>
              <a:buNone/>
            </a:pPr>
            <a:r>
              <a:rPr lang="ja-JP" altLang="en-US" sz="1100" dirty="0">
                <a:latin typeface="ＭＳ 明朝" pitchFamily="17" charset="-128"/>
                <a:ea typeface="ＭＳ 明朝" pitchFamily="17" charset="-128"/>
              </a:rPr>
              <a:t>オーストラリアまたはニュージーランドの出身者であれば、オシロスコープを</a:t>
            </a:r>
            <a:r>
              <a:rPr lang="en-US" altLang="ja-JP" sz="1100" dirty="0">
                <a:latin typeface="Arial" pitchFamily="34" charset="0"/>
                <a:ea typeface="ＭＳ 明朝" pitchFamily="17" charset="-128"/>
                <a:cs typeface="Arial" pitchFamily="34" charset="0"/>
              </a:rPr>
              <a:t>“CRO”</a:t>
            </a:r>
            <a:r>
              <a:rPr lang="ja-JP" altLang="en-US" sz="1100" dirty="0">
                <a:latin typeface="ＭＳ 明朝" pitchFamily="17" charset="-128"/>
                <a:ea typeface="ＭＳ 明朝" pitchFamily="17" charset="-128"/>
              </a:rPr>
              <a:t>（「クロウ」と発音、</a:t>
            </a:r>
            <a:r>
              <a:rPr lang="en-US" altLang="ja-JP" sz="1100" dirty="0">
                <a:latin typeface="Arial" pitchFamily="34" charset="0"/>
                <a:ea typeface="ＭＳ 明朝" pitchFamily="17" charset="-128"/>
                <a:cs typeface="Arial" pitchFamily="34" charset="0"/>
              </a:rPr>
              <a:t>Cathode Ray Oscilloscope</a:t>
            </a:r>
            <a:r>
              <a:rPr lang="ja-JP" altLang="en-US" sz="1100" dirty="0">
                <a:latin typeface="ＭＳ 明朝" pitchFamily="17" charset="-128"/>
                <a:ea typeface="ＭＳ 明朝" pitchFamily="17" charset="-128"/>
              </a:rPr>
              <a:t>の頭文字）と呼んでいたはずです。最新の主なデジタル・オシロスコープでは、波形表示に旧世代のブラウン管テクノロジーとは対極のデジタル・フラットスクリーン・ディスプレイ・テクノロジーが使用されていますが、オーストラリアやニュージーランドでは親しみを込めて今でも</a:t>
            </a:r>
            <a:r>
              <a:rPr lang="en-US" altLang="ja-JP" sz="1100" dirty="0">
                <a:latin typeface="Arial" pitchFamily="34" charset="0"/>
                <a:ea typeface="ＭＳ 明朝" pitchFamily="17" charset="-128"/>
                <a:cs typeface="Arial" pitchFamily="34" charset="0"/>
              </a:rPr>
              <a:t>“CRO” </a:t>
            </a:r>
            <a:r>
              <a:rPr lang="ja-JP" altLang="en-US" sz="1100" dirty="0">
                <a:latin typeface="ＭＳ 明朝" pitchFamily="17" charset="-128"/>
                <a:ea typeface="ＭＳ 明朝" pitchFamily="17" charset="-128"/>
              </a:rPr>
              <a:t>と呼んでいます。 </a:t>
            </a:r>
          </a:p>
          <a:p>
            <a:pPr algn="l">
              <a:spcBef>
                <a:spcPts val="0"/>
              </a:spcBef>
              <a:spcAft>
                <a:spcPts val="0"/>
              </a:spcAft>
              <a:buNone/>
            </a:pPr>
            <a:r>
              <a:rPr lang="ja-JP" altLang="en-US" sz="1100" dirty="0">
                <a:latin typeface="ＭＳ 明朝" pitchFamily="17" charset="-128"/>
                <a:ea typeface="ＭＳ 明朝" pitchFamily="17" charset="-128"/>
              </a:rPr>
              <a:t>「</a:t>
            </a:r>
            <a:r>
              <a:rPr lang="en-US" altLang="ja-JP" sz="1100" dirty="0">
                <a:latin typeface="Arial" pitchFamily="34" charset="0"/>
                <a:ea typeface="ＭＳ 明朝" pitchFamily="17" charset="-128"/>
                <a:cs typeface="Arial" pitchFamily="34" charset="0"/>
              </a:rPr>
              <a:t>O</a:t>
            </a:r>
            <a:r>
              <a:rPr lang="ja-JP" altLang="en-US" sz="1100" dirty="0">
                <a:latin typeface="ＭＳ 明朝" pitchFamily="17" charset="-128"/>
                <a:ea typeface="ＭＳ 明朝" pitchFamily="17" charset="-128"/>
              </a:rPr>
              <a:t>スコープ」もよく用いられる用語です。</a:t>
            </a:r>
            <a:r>
              <a:rPr lang="en-US" altLang="ja-JP" sz="1100" dirty="0">
                <a:latin typeface="Arial" pitchFamily="34" charset="0"/>
                <a:ea typeface="ＭＳ 明朝" pitchFamily="17" charset="-128"/>
                <a:cs typeface="Arial" pitchFamily="34" charset="0"/>
              </a:rPr>
              <a:t>”MSO”</a:t>
            </a:r>
            <a:r>
              <a:rPr lang="ja-JP" altLang="en-US" sz="1100" dirty="0">
                <a:latin typeface="ＭＳ 明朝" pitchFamily="17" charset="-128"/>
                <a:ea typeface="ＭＳ 明朝" pitchFamily="17" charset="-128"/>
              </a:rPr>
              <a:t>（</a:t>
            </a:r>
            <a:r>
              <a:rPr lang="en-US" altLang="ja-JP" sz="1100" dirty="0">
                <a:latin typeface="Arial" pitchFamily="34" charset="0"/>
                <a:ea typeface="ＭＳ 明朝" pitchFamily="17" charset="-128"/>
                <a:cs typeface="Arial" pitchFamily="34" charset="0"/>
              </a:rPr>
              <a:t>mixed signal oscilloscope</a:t>
            </a:r>
            <a:r>
              <a:rPr lang="ja-JP" altLang="en-US" sz="1100" dirty="0">
                <a:latin typeface="ＭＳ 明朝" pitchFamily="17" charset="-128"/>
                <a:ea typeface="ＭＳ 明朝" pitchFamily="17" charset="-128"/>
              </a:rPr>
              <a:t>の頭文字）という用語もしばしば耳にすることがあります。</a:t>
            </a:r>
            <a:r>
              <a:rPr lang="en-US" altLang="ja-JP" sz="1100" dirty="0">
                <a:latin typeface="Arial" pitchFamily="34" charset="0"/>
                <a:ea typeface="ＭＳ 明朝" pitchFamily="17" charset="-128"/>
                <a:cs typeface="Arial" pitchFamily="34" charset="0"/>
              </a:rPr>
              <a:t>MSO</a:t>
            </a:r>
            <a:r>
              <a:rPr lang="ja-JP" altLang="en-US" sz="1100" dirty="0">
                <a:latin typeface="ＭＳ 明朝" pitchFamily="17" charset="-128"/>
                <a:ea typeface="ＭＳ 明朝" pitchFamily="17" charset="-128"/>
              </a:rPr>
              <a:t>は、基本的にはロジック・アナライザ収集チャネルが追加された</a:t>
            </a:r>
            <a:r>
              <a:rPr lang="en-US" altLang="ja-JP" sz="1100" dirty="0">
                <a:latin typeface="Arial" pitchFamily="34" charset="0"/>
                <a:ea typeface="ＭＳ 明朝" pitchFamily="17" charset="-128"/>
                <a:cs typeface="Arial" pitchFamily="34" charset="0"/>
              </a:rPr>
              <a:t>DSO</a:t>
            </a:r>
            <a:r>
              <a:rPr lang="ja-JP" altLang="en-US" sz="1100" dirty="0">
                <a:latin typeface="ＭＳ 明朝" pitchFamily="17" charset="-128"/>
                <a:ea typeface="ＭＳ 明朝" pitchFamily="17" charset="-128"/>
              </a:rPr>
              <a:t>です。</a:t>
            </a:r>
            <a:endParaRPr lang="en-US" sz="1100" dirty="0">
              <a:latin typeface="ＭＳ 明朝" pitchFamily="17" charset="-128"/>
              <a:ea typeface="ＭＳ 明朝" pitchFamily="17" charset="-128"/>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プロービングの基本</a:t>
            </a:r>
          </a:p>
          <a:p>
            <a:r>
              <a:rPr kumimoji="1" lang="ja-JP" altLang="en-US" sz="1100" dirty="0">
                <a:latin typeface="ＭＳ 明朝" pitchFamily="17" charset="-128"/>
                <a:ea typeface="ＭＳ 明朝" pitchFamily="17" charset="-128"/>
              </a:rPr>
              <a:t>オシロスコープで電気信号を測定するには、テスト対象の信号をオシロスコープの入力</a:t>
            </a:r>
            <a:r>
              <a:rPr kumimoji="1" lang="en-US" altLang="ja-JP" sz="1100" dirty="0">
                <a:latin typeface="Arial" pitchFamily="34" charset="0"/>
                <a:ea typeface="ＭＳ 明朝" pitchFamily="17" charset="-128"/>
                <a:cs typeface="Arial" pitchFamily="34" charset="0"/>
              </a:rPr>
              <a:t>BNC</a:t>
            </a:r>
            <a:r>
              <a:rPr kumimoji="1" lang="ja-JP" altLang="en-US" sz="1100" dirty="0">
                <a:latin typeface="ＭＳ 明朝" pitchFamily="17" charset="-128"/>
                <a:ea typeface="ＭＳ 明朝" pitchFamily="17" charset="-128"/>
              </a:rPr>
              <a:t>コネクタに印加する必要があります。発生器の出力を測定する場合は、標準</a:t>
            </a:r>
            <a:r>
              <a:rPr kumimoji="1" lang="en-US" altLang="ja-JP" sz="1100" dirty="0">
                <a:latin typeface="Arial" pitchFamily="34" charset="0"/>
                <a:ea typeface="ＭＳ 明朝" pitchFamily="17" charset="-128"/>
                <a:cs typeface="Arial" pitchFamily="34" charset="0"/>
              </a:rPr>
              <a:t>50</a:t>
            </a:r>
            <a:r>
              <a:rPr kumimoji="1" lang="en-US" altLang="ja-JP" sz="1100" dirty="0">
                <a:latin typeface="ＭＳ 明朝" pitchFamily="17" charset="-128"/>
                <a:ea typeface="ＭＳ 明朝" pitchFamily="17" charset="-128"/>
              </a:rPr>
              <a:t> Ω </a:t>
            </a:r>
            <a:r>
              <a:rPr kumimoji="1" lang="en-US" altLang="ja-JP" sz="1100" dirty="0">
                <a:latin typeface="Arial" pitchFamily="34" charset="0"/>
                <a:ea typeface="ＭＳ 明朝" pitchFamily="17" charset="-128"/>
                <a:cs typeface="Arial" pitchFamily="34" charset="0"/>
              </a:rPr>
              <a:t>BNC</a:t>
            </a:r>
            <a:r>
              <a:rPr kumimoji="1" lang="ja-JP" altLang="en-US" sz="1100" dirty="0">
                <a:latin typeface="ＭＳ 明朝" pitchFamily="17" charset="-128"/>
                <a:ea typeface="ＭＳ 明朝" pitchFamily="17" charset="-128"/>
              </a:rPr>
              <a:t>または</a:t>
            </a:r>
            <a:r>
              <a:rPr kumimoji="1" lang="en-US" altLang="ja-JP" sz="1100" dirty="0">
                <a:latin typeface="Arial" pitchFamily="34" charset="0"/>
                <a:ea typeface="ＭＳ 明朝" pitchFamily="17" charset="-128"/>
                <a:cs typeface="Arial" pitchFamily="34" charset="0"/>
              </a:rPr>
              <a:t>SMA</a:t>
            </a:r>
            <a:r>
              <a:rPr kumimoji="1" lang="ja-JP" altLang="en-US" sz="1100" dirty="0">
                <a:latin typeface="ＭＳ 明朝" pitchFamily="17" charset="-128"/>
                <a:ea typeface="ＭＳ 明朝" pitchFamily="17" charset="-128"/>
              </a:rPr>
              <a:t>ケーブルを使用して発生器の出力をオシロスコープの入力に直接接続します。しかし回路／デザインの特定のポイントの信号特性を測定する場合は、通常、オシロスコープ「プローブ」を使用する必要があります。 </a:t>
            </a:r>
          </a:p>
          <a:p>
            <a:r>
              <a:rPr kumimoji="1" lang="ja-JP" altLang="en-US" sz="1100" dirty="0">
                <a:latin typeface="ＭＳ 明朝" pitchFamily="17" charset="-128"/>
                <a:ea typeface="ＭＳ 明朝" pitchFamily="17" charset="-128"/>
              </a:rPr>
              <a:t>高周波アプリケーション、高電圧アプリケーション、電流測定などの目的に応じて、さまざまなプローブが使用されます。ただし広範囲の信号のテストに使用される最も一般的なタイプのオシロスコープ・プローブは、「パッシブ</a:t>
            </a:r>
            <a:r>
              <a:rPr kumimoji="1" lang="en-US" altLang="ja-JP" sz="1100" dirty="0">
                <a:latin typeface="Arial" pitchFamily="34" charset="0"/>
                <a:ea typeface="ＭＳ 明朝" pitchFamily="17" charset="-128"/>
                <a:cs typeface="Arial" pitchFamily="34" charset="0"/>
              </a:rPr>
              <a:t>10:1</a:t>
            </a:r>
            <a:r>
              <a:rPr kumimoji="1" lang="ja-JP" altLang="en-US" sz="1100" dirty="0">
                <a:latin typeface="ＭＳ 明朝" pitchFamily="17" charset="-128"/>
                <a:ea typeface="ＭＳ 明朝" pitchFamily="17" charset="-128"/>
              </a:rPr>
              <a:t>電圧ディバイダ・プローブ」です。電気ラボの実験課題のほとんどに使用するのは、このタイプのプローブです。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パッシブ</a:t>
            </a:r>
            <a:r>
              <a:rPr kumimoji="1" lang="en-US" altLang="ja-JP" sz="1100" b="1" dirty="0">
                <a:latin typeface="Arial" pitchFamily="34" charset="0"/>
                <a:ea typeface="ＭＳ 明朝" pitchFamily="17" charset="-128"/>
                <a:cs typeface="Arial" pitchFamily="34" charset="0"/>
              </a:rPr>
              <a:t>10:1</a:t>
            </a:r>
            <a:r>
              <a:rPr kumimoji="1" lang="ja-JP" altLang="en-US" sz="1100" b="1" dirty="0">
                <a:latin typeface="ＭＳ 明朝" pitchFamily="17" charset="-128"/>
                <a:ea typeface="ＭＳ 明朝" pitchFamily="17" charset="-128"/>
              </a:rPr>
              <a:t>電圧ディバイダ・プローブ</a:t>
            </a:r>
          </a:p>
          <a:p>
            <a:r>
              <a:rPr kumimoji="1" lang="ja-JP" altLang="en-US" sz="1100" dirty="0">
                <a:latin typeface="ＭＳ 明朝" pitchFamily="17" charset="-128"/>
                <a:ea typeface="ＭＳ 明朝" pitchFamily="17" charset="-128"/>
              </a:rPr>
              <a:t>ここでは、オシロスコープの入力に接続されたパッシブ</a:t>
            </a:r>
            <a:r>
              <a:rPr kumimoji="1" lang="en-US" altLang="ja-JP" sz="1100" dirty="0">
                <a:latin typeface="Arial" pitchFamily="34" charset="0"/>
                <a:ea typeface="ＭＳ 明朝" pitchFamily="17" charset="-128"/>
                <a:cs typeface="Arial" pitchFamily="34" charset="0"/>
              </a:rPr>
              <a:t>10:1</a:t>
            </a:r>
            <a:r>
              <a:rPr kumimoji="1" lang="ja-JP" altLang="en-US" sz="1100" dirty="0">
                <a:latin typeface="ＭＳ 明朝" pitchFamily="17" charset="-128"/>
                <a:ea typeface="ＭＳ 明朝" pitchFamily="17" charset="-128"/>
              </a:rPr>
              <a:t>電圧ディバイダ・プローブの電気モデルを示します。「パッシブ」とは、プローブにトランジスタ、増幅器などの能動回路が含まれていないことを意味します。つまり、プローブは、抵抗、キャパシタンス、インダクタンスなどの受動素子／コンポーネントのみで構成されています。</a:t>
            </a:r>
          </a:p>
          <a:p>
            <a:r>
              <a:rPr kumimoji="1" lang="en-US" altLang="ja-JP" sz="1100" dirty="0">
                <a:latin typeface="Arial" pitchFamily="34" charset="0"/>
                <a:ea typeface="ＭＳ 明朝" pitchFamily="17" charset="-128"/>
                <a:cs typeface="Arial" pitchFamily="34" charset="0"/>
              </a:rPr>
              <a:t>”10:1”</a:t>
            </a:r>
            <a:r>
              <a:rPr kumimoji="1" lang="ja-JP" altLang="en-US"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10</a:t>
            </a:r>
            <a:r>
              <a:rPr kumimoji="1" lang="ja-JP" altLang="en-US" sz="1100" dirty="0">
                <a:latin typeface="ＭＳ 明朝" pitchFamily="17" charset="-128"/>
                <a:ea typeface="ＭＳ 明朝" pitchFamily="17" charset="-128"/>
              </a:rPr>
              <a:t>対</a:t>
            </a:r>
            <a:r>
              <a:rPr kumimoji="1" lang="en-US" altLang="ja-JP" sz="1100" dirty="0">
                <a:latin typeface="Arial" pitchFamily="34" charset="0"/>
                <a:ea typeface="ＭＳ 明朝" pitchFamily="17" charset="-128"/>
                <a:cs typeface="Arial" pitchFamily="34" charset="0"/>
              </a:rPr>
              <a:t>1</a:t>
            </a:r>
            <a:r>
              <a:rPr kumimoji="1" lang="ja-JP" altLang="en-US" sz="1100" dirty="0">
                <a:latin typeface="ＭＳ 明朝" pitchFamily="17" charset="-128"/>
                <a:ea typeface="ＭＳ 明朝" pitchFamily="17" charset="-128"/>
              </a:rPr>
              <a:t>）は、プローブが抵抗電圧ディバイダ回路を使って入力信号の振幅を</a:t>
            </a:r>
            <a:r>
              <a:rPr kumimoji="1" lang="en-US" altLang="ja-JP" sz="1100" dirty="0">
                <a:latin typeface="Arial" pitchFamily="34" charset="0"/>
                <a:ea typeface="ＭＳ 明朝" pitchFamily="17" charset="-128"/>
                <a:cs typeface="Arial" pitchFamily="34" charset="0"/>
              </a:rPr>
              <a:t>10</a:t>
            </a:r>
            <a:r>
              <a:rPr kumimoji="1" lang="ja-JP" altLang="en-US" sz="1100" dirty="0">
                <a:latin typeface="ＭＳ 明朝" pitchFamily="17" charset="-128"/>
                <a:ea typeface="ＭＳ 明朝" pitchFamily="17" charset="-128"/>
              </a:rPr>
              <a:t>分の</a:t>
            </a:r>
            <a:r>
              <a:rPr kumimoji="1" lang="en-US" altLang="ja-JP" sz="1100" dirty="0">
                <a:latin typeface="Arial" pitchFamily="34" charset="0"/>
                <a:ea typeface="ＭＳ 明朝" pitchFamily="17" charset="-128"/>
                <a:cs typeface="Arial" pitchFamily="34" charset="0"/>
              </a:rPr>
              <a:t>1</a:t>
            </a:r>
            <a:r>
              <a:rPr kumimoji="1" lang="ja-JP" altLang="en-US" sz="1100" dirty="0">
                <a:latin typeface="ＭＳ 明朝" pitchFamily="17" charset="-128"/>
                <a:ea typeface="ＭＳ 明朝" pitchFamily="17" charset="-128"/>
              </a:rPr>
              <a:t>に減少することを意味します。オシロスコープ測定システムの入力インピーダンス（プローブ＋オシロスコープのインピーダンス）も通常、</a:t>
            </a:r>
            <a:r>
              <a:rPr kumimoji="1" lang="en-US" altLang="ja-JP" sz="1100" dirty="0">
                <a:latin typeface="Arial" pitchFamily="34" charset="0"/>
                <a:ea typeface="ＭＳ 明朝" pitchFamily="17" charset="-128"/>
                <a:cs typeface="Arial" pitchFamily="34" charset="0"/>
              </a:rPr>
              <a:t>10</a:t>
            </a:r>
            <a:r>
              <a:rPr kumimoji="1" lang="ja-JP" altLang="en-US" sz="1100" dirty="0">
                <a:latin typeface="ＭＳ 明朝" pitchFamily="17" charset="-128"/>
                <a:ea typeface="ＭＳ 明朝" pitchFamily="17" charset="-128"/>
              </a:rPr>
              <a:t>倍に増加します。</a:t>
            </a:r>
          </a:p>
          <a:p>
            <a:r>
              <a:rPr kumimoji="1" lang="ja-JP" altLang="en-US" sz="1100" dirty="0">
                <a:latin typeface="ＭＳ 明朝" pitchFamily="17" charset="-128"/>
                <a:ea typeface="ＭＳ 明朝" pitchFamily="17" charset="-128"/>
              </a:rPr>
              <a:t>このタイプのプローブを使用する測定はすべて、グランドを基準にして実行する必要があります。つまり、プローブの入力先端を目的のテスト・ポイントに接続し、プローブのグランド・リード／クリップを回路のグランドに接続する必要があります。このタイプのプローブを使用して、回路内の中間にある</a:t>
            </a:r>
            <a:r>
              <a:rPr kumimoji="1" lang="en-US" altLang="ja-JP" sz="1100" dirty="0">
                <a:latin typeface="Arial" pitchFamily="34" charset="0"/>
                <a:ea typeface="ＭＳ 明朝" pitchFamily="17" charset="-128"/>
                <a:cs typeface="Arial" pitchFamily="34" charset="0"/>
              </a:rPr>
              <a:t>2</a:t>
            </a:r>
            <a:r>
              <a:rPr kumimoji="1" lang="ja-JP" altLang="en-US" sz="1100" dirty="0">
                <a:latin typeface="ＭＳ 明朝" pitchFamily="17" charset="-128"/>
                <a:ea typeface="ＭＳ 明朝" pitchFamily="17" charset="-128"/>
              </a:rPr>
              <a:t>個のコンポーネント間の電圧を測定することはできません。このような差動測定には、専用の差動アクティブ・プローブが必要です。 </a:t>
            </a:r>
          </a:p>
          <a:p>
            <a:r>
              <a:rPr kumimoji="1" lang="ja-JP" altLang="en-US" sz="1100" dirty="0">
                <a:latin typeface="ＭＳ 明朝" pitchFamily="17" charset="-128"/>
                <a:ea typeface="ＭＳ 明朝" pitchFamily="17" charset="-128"/>
              </a:rPr>
              <a:t>オシロスコープ・プローブを使用して回路を完成させようとしないでください。</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kumimoji="1" lang="ja-JP" altLang="en-US" b="1" dirty="0">
                <a:latin typeface="ＭＳ 明朝" pitchFamily="17" charset="-128"/>
                <a:ea typeface="ＭＳ 明朝" pitchFamily="17" charset="-128"/>
              </a:rPr>
              <a:t>低周波</a:t>
            </a:r>
            <a:r>
              <a:rPr kumimoji="1" lang="en-US" altLang="ja-JP" b="1" dirty="0">
                <a:latin typeface="Arial" pitchFamily="34" charset="0"/>
                <a:ea typeface="ＭＳ 明朝" pitchFamily="17" charset="-128"/>
                <a:cs typeface="Arial" pitchFamily="34" charset="0"/>
              </a:rPr>
              <a:t>/DC</a:t>
            </a:r>
            <a:r>
              <a:rPr kumimoji="1" lang="ja-JP" altLang="en-US" b="1" dirty="0">
                <a:latin typeface="ＭＳ 明朝" pitchFamily="17" charset="-128"/>
                <a:ea typeface="ＭＳ 明朝" pitchFamily="17" charset="-128"/>
              </a:rPr>
              <a:t>モデル</a:t>
            </a:r>
          </a:p>
          <a:p>
            <a:r>
              <a:rPr kumimoji="1" lang="ja-JP" altLang="en-US" dirty="0">
                <a:latin typeface="ＭＳ 明朝" pitchFamily="17" charset="-128"/>
                <a:ea typeface="ＭＳ 明朝" pitchFamily="17" charset="-128"/>
              </a:rPr>
              <a:t>低周波または</a:t>
            </a:r>
            <a:r>
              <a:rPr kumimoji="1" lang="en-US" altLang="ja-JP" dirty="0">
                <a:latin typeface="Arial" pitchFamily="34" charset="0"/>
                <a:ea typeface="ＭＳ 明朝" pitchFamily="17" charset="-128"/>
                <a:cs typeface="Arial" pitchFamily="34" charset="0"/>
              </a:rPr>
              <a:t>DC</a:t>
            </a:r>
            <a:r>
              <a:rPr kumimoji="1" lang="ja-JP" altLang="en-US" dirty="0">
                <a:latin typeface="ＭＳ 明朝" pitchFamily="17" charset="-128"/>
                <a:ea typeface="ＭＳ 明朝" pitchFamily="17" charset="-128"/>
              </a:rPr>
              <a:t>測定アプリケーションの場合は、オシロスコープ・プローブ・モデルは、前のスライドのモデルに示された容量性素子をすべて除去することにより、大幅に簡素化できます。残るのは、プローブ・チップ近傍の</a:t>
            </a:r>
            <a:r>
              <a:rPr kumimoji="1" lang="en-US" altLang="ja-JP" dirty="0">
                <a:latin typeface="Arial" pitchFamily="34" charset="0"/>
                <a:ea typeface="ＭＳ 明朝" pitchFamily="17" charset="-128"/>
                <a:cs typeface="Arial" pitchFamily="34" charset="0"/>
              </a:rPr>
              <a:t>9 M</a:t>
            </a:r>
            <a:r>
              <a:rPr kumimoji="1" lang="en-US" altLang="ja-JP" dirty="0">
                <a:latin typeface="ＭＳ 明朝" pitchFamily="17" charset="-128"/>
                <a:ea typeface="ＭＳ 明朝" pitchFamily="17" charset="-128"/>
              </a:rPr>
              <a:t>Ω</a:t>
            </a:r>
            <a:r>
              <a:rPr kumimoji="1" lang="ja-JP" altLang="en-US" dirty="0">
                <a:latin typeface="ＭＳ 明朝" pitchFamily="17" charset="-128"/>
                <a:ea typeface="ＭＳ 明朝" pitchFamily="17" charset="-128"/>
              </a:rPr>
              <a:t>の抵抗とオシロスコープの標準</a:t>
            </a:r>
            <a:r>
              <a:rPr kumimoji="1" lang="en-US" altLang="ja-JP" dirty="0">
                <a:latin typeface="Arial" pitchFamily="34" charset="0"/>
                <a:ea typeface="ＭＳ 明朝" pitchFamily="17" charset="-128"/>
                <a:cs typeface="Arial" pitchFamily="34" charset="0"/>
              </a:rPr>
              <a:t>1 M</a:t>
            </a:r>
            <a:r>
              <a:rPr kumimoji="1" lang="en-US" altLang="ja-JP" dirty="0">
                <a:latin typeface="ＭＳ 明朝" pitchFamily="17" charset="-128"/>
                <a:ea typeface="ＭＳ 明朝" pitchFamily="17" charset="-128"/>
              </a:rPr>
              <a:t>Ω</a:t>
            </a:r>
            <a:r>
              <a:rPr kumimoji="1" lang="ja-JP" altLang="en-US" dirty="0">
                <a:latin typeface="ＭＳ 明朝" pitchFamily="17" charset="-128"/>
                <a:ea typeface="ＭＳ 明朝" pitchFamily="17" charset="-128"/>
              </a:rPr>
              <a:t>入力終端の直列接続だけです。オームの法則を使用すると、オシロスコープの入力</a:t>
            </a:r>
            <a:r>
              <a:rPr kumimoji="1" lang="en-US" altLang="ja-JP" dirty="0">
                <a:latin typeface="Arial" pitchFamily="34" charset="0"/>
                <a:ea typeface="ＭＳ 明朝" pitchFamily="17" charset="-128"/>
                <a:cs typeface="Arial" pitchFamily="34" charset="0"/>
              </a:rPr>
              <a:t>BNC</a:t>
            </a:r>
            <a:r>
              <a:rPr kumimoji="1" lang="ja-JP" altLang="en-US" dirty="0">
                <a:latin typeface="ＭＳ 明朝" pitchFamily="17" charset="-128"/>
                <a:ea typeface="ＭＳ 明朝" pitchFamily="17" charset="-128"/>
              </a:rPr>
              <a:t>の信号の電圧レベルは、プローブ・チップの電圧レベルの</a:t>
            </a:r>
            <a:r>
              <a:rPr kumimoji="1" lang="en-US" altLang="ja-JP" dirty="0">
                <a:latin typeface="Arial" pitchFamily="34" charset="0"/>
                <a:ea typeface="ＭＳ 明朝" pitchFamily="17" charset="-128"/>
                <a:cs typeface="Arial" pitchFamily="34" charset="0"/>
              </a:rPr>
              <a:t>1/10</a:t>
            </a:r>
            <a:r>
              <a:rPr kumimoji="1" lang="ja-JP" altLang="en-US" dirty="0">
                <a:latin typeface="ＭＳ 明朝" pitchFamily="17" charset="-128"/>
                <a:ea typeface="ＭＳ 明朝" pitchFamily="17" charset="-128"/>
              </a:rPr>
              <a:t>になることがわかります。 </a:t>
            </a:r>
          </a:p>
          <a:p>
            <a:endParaRPr kumimoji="1" lang="ja-JP" altLang="en-US" dirty="0">
              <a:latin typeface="ＭＳ 明朝" pitchFamily="17" charset="-128"/>
              <a:ea typeface="ＭＳ 明朝" pitchFamily="17" charset="-128"/>
            </a:endParaRPr>
          </a:p>
          <a:p>
            <a:r>
              <a:rPr kumimoji="1" lang="ja-JP" altLang="en-US" dirty="0">
                <a:latin typeface="ＭＳ 明朝" pitchFamily="17" charset="-128"/>
                <a:ea typeface="ＭＳ 明朝" pitchFamily="17" charset="-128"/>
              </a:rPr>
              <a:t>	</a:t>
            </a:r>
            <a:r>
              <a:rPr lang="en-US" altLang="ja-JP" dirty="0"/>
              <a:t> </a:t>
            </a:r>
            <a:r>
              <a:rPr lang="en-US" altLang="ja-JP" dirty="0" err="1"/>
              <a:t>V</a:t>
            </a:r>
            <a:r>
              <a:rPr lang="en-US" altLang="ja-JP" baseline="-25000" dirty="0" err="1"/>
              <a:t>scope</a:t>
            </a:r>
            <a:r>
              <a:rPr lang="en-US" altLang="ja-JP" baseline="-25000" dirty="0"/>
              <a:t> </a:t>
            </a:r>
            <a:r>
              <a:rPr lang="ja-JP" altLang="en-US" dirty="0"/>
              <a:t>＝</a:t>
            </a:r>
            <a:r>
              <a:rPr lang="en-US" altLang="ja-JP" dirty="0"/>
              <a:t> </a:t>
            </a:r>
            <a:r>
              <a:rPr lang="en-US" altLang="ja-JP" dirty="0" err="1"/>
              <a:t>V</a:t>
            </a:r>
            <a:r>
              <a:rPr lang="en-US" altLang="ja-JP" baseline="-25000" dirty="0" err="1"/>
              <a:t>tip</a:t>
            </a:r>
            <a:r>
              <a:rPr lang="en-US" altLang="ja-JP" dirty="0"/>
              <a:t> × 1M</a:t>
            </a:r>
            <a:r>
              <a:rPr lang="el-GR" altLang="ja-JP" dirty="0"/>
              <a:t>Ω</a:t>
            </a:r>
            <a:r>
              <a:rPr lang="en-US" altLang="ja-JP" dirty="0"/>
              <a:t>/(1M</a:t>
            </a:r>
            <a:r>
              <a:rPr lang="el-GR" altLang="ja-JP" dirty="0"/>
              <a:t>Ω</a:t>
            </a:r>
            <a:r>
              <a:rPr lang="en-US" altLang="ja-JP" dirty="0"/>
              <a:t> + 9M</a:t>
            </a:r>
            <a:r>
              <a:rPr lang="el-GR" altLang="ja-JP" dirty="0"/>
              <a:t>Ω</a:t>
            </a:r>
            <a:r>
              <a:rPr lang="en-US" altLang="ja-JP" dirty="0"/>
              <a:t>)</a:t>
            </a:r>
            <a:endParaRPr kumimoji="1" lang="en-US" altLang="ja-JP" dirty="0">
              <a:latin typeface="ＭＳ 明朝" pitchFamily="17" charset="-128"/>
              <a:ea typeface="ＭＳ 明朝" pitchFamily="17" charset="-128"/>
            </a:endParaRPr>
          </a:p>
          <a:p>
            <a:endParaRPr kumimoji="1" lang="en-US" altLang="ja-JP" dirty="0">
              <a:latin typeface="ＭＳ 明朝" pitchFamily="17" charset="-128"/>
              <a:ea typeface="ＭＳ 明朝" pitchFamily="17" charset="-128"/>
            </a:endParaRPr>
          </a:p>
          <a:p>
            <a:r>
              <a:rPr kumimoji="1" lang="ja-JP" altLang="en-US" dirty="0">
                <a:latin typeface="ＭＳ 明朝" pitchFamily="17" charset="-128"/>
                <a:ea typeface="ＭＳ 明朝" pitchFamily="17" charset="-128"/>
              </a:rPr>
              <a:t>ほとんどの最新オシロスコープにはプローブ減衰比があり、電圧測定値がプローブ・チップを基準にしてレポートされるように自動的に補正されます。</a:t>
            </a:r>
            <a:r>
              <a:rPr kumimoji="1" lang="en-US" altLang="ja-JP" dirty="0" err="1">
                <a:latin typeface="Arial" pitchFamily="34" charset="0"/>
                <a:ea typeface="ＭＳ 明朝" pitchFamily="17" charset="-128"/>
                <a:cs typeface="Arial" pitchFamily="34" charset="0"/>
              </a:rPr>
              <a:t>Keysight</a:t>
            </a:r>
            <a:r>
              <a:rPr kumimoji="1" lang="en-US" altLang="ja-JP" dirty="0">
                <a:latin typeface="Arial" pitchFamily="34" charset="0"/>
                <a:ea typeface="ＭＳ 明朝" pitchFamily="17" charset="-128"/>
                <a:cs typeface="Arial" pitchFamily="34" charset="0"/>
              </a:rPr>
              <a:t> 3000 X</a:t>
            </a:r>
            <a:r>
              <a:rPr kumimoji="1" lang="ja-JP" altLang="en-US" dirty="0">
                <a:latin typeface="ＭＳ 明朝" pitchFamily="17" charset="-128"/>
                <a:ea typeface="ＭＳ 明朝" pitchFamily="17" charset="-128"/>
              </a:rPr>
              <a:t>シリーズなどのオシロスコープは、</a:t>
            </a:r>
            <a:r>
              <a:rPr kumimoji="1" lang="en-US" altLang="ja-JP" dirty="0">
                <a:latin typeface="Arial" pitchFamily="34" charset="0"/>
                <a:ea typeface="ＭＳ 明朝" pitchFamily="17" charset="-128"/>
                <a:cs typeface="Arial" pitchFamily="34" charset="0"/>
              </a:rPr>
              <a:t>10:1</a:t>
            </a:r>
            <a:r>
              <a:rPr kumimoji="1" lang="ja-JP" altLang="en-US" dirty="0">
                <a:latin typeface="ＭＳ 明朝" pitchFamily="17" charset="-128"/>
                <a:ea typeface="ＭＳ 明朝" pitchFamily="17" charset="-128"/>
              </a:rPr>
              <a:t>プローブが接続されていることを自動的に検出します。</a:t>
            </a:r>
            <a:r>
              <a:rPr kumimoji="1" lang="en-US" altLang="ja-JP" dirty="0" err="1">
                <a:latin typeface="Arial" pitchFamily="34" charset="0"/>
                <a:ea typeface="ＭＳ 明朝" pitchFamily="17" charset="-128"/>
                <a:cs typeface="Arial" pitchFamily="34" charset="0"/>
              </a:rPr>
              <a:t>Keysight</a:t>
            </a:r>
            <a:r>
              <a:rPr kumimoji="1" lang="en-US" altLang="ja-JP" dirty="0">
                <a:latin typeface="Arial" pitchFamily="34" charset="0"/>
                <a:ea typeface="ＭＳ 明朝" pitchFamily="17" charset="-128"/>
                <a:cs typeface="Arial" pitchFamily="34" charset="0"/>
              </a:rPr>
              <a:t> 2000 X</a:t>
            </a:r>
            <a:r>
              <a:rPr kumimoji="1" lang="ja-JP" altLang="en-US" dirty="0">
                <a:latin typeface="ＭＳ 明朝" pitchFamily="17" charset="-128"/>
                <a:ea typeface="ＭＳ 明朝" pitchFamily="17" charset="-128"/>
              </a:rPr>
              <a:t>シリーズなどのエントリ・レベルのオシロスコープでは、ユーザがプローブの減衰比を手動で入力する必要があります。プローブの減衰比がオシロスコープによって自動的に検出されるか、ユーザによって手動で入力されると、オシロスコープは、すべての電圧測定値の補正済みの値を表示します。例えば、</a:t>
            </a:r>
            <a:r>
              <a:rPr kumimoji="1" lang="en-US" altLang="ja-JP" dirty="0">
                <a:latin typeface="Arial" pitchFamily="34" charset="0"/>
                <a:ea typeface="ＭＳ 明朝" pitchFamily="17" charset="-128"/>
                <a:cs typeface="Arial" pitchFamily="34" charset="0"/>
              </a:rPr>
              <a:t>10:1</a:t>
            </a:r>
            <a:r>
              <a:rPr kumimoji="1" lang="ja-JP" altLang="en-US" dirty="0">
                <a:latin typeface="ＭＳ 明朝" pitchFamily="17" charset="-128"/>
                <a:ea typeface="ＭＳ 明朝" pitchFamily="17" charset="-128"/>
              </a:rPr>
              <a:t>プローブを</a:t>
            </a:r>
            <a:r>
              <a:rPr kumimoji="1" lang="en-US" altLang="ja-JP" dirty="0">
                <a:latin typeface="Arial" pitchFamily="34" charset="0"/>
                <a:ea typeface="ＭＳ 明朝" pitchFamily="17" charset="-128"/>
                <a:cs typeface="Arial" pitchFamily="34" charset="0"/>
              </a:rPr>
              <a:t>5 V</a:t>
            </a:r>
            <a:r>
              <a:rPr kumimoji="1" lang="ja-JP" altLang="en-US" dirty="0">
                <a:latin typeface="ＭＳ 明朝" pitchFamily="17" charset="-128"/>
                <a:ea typeface="ＭＳ 明朝" pitchFamily="17" charset="-128"/>
              </a:rPr>
              <a:t>の</a:t>
            </a:r>
            <a:r>
              <a:rPr kumimoji="1" lang="en-US" altLang="ja-JP" dirty="0">
                <a:latin typeface="Arial" pitchFamily="34" charset="0"/>
                <a:ea typeface="ＭＳ 明朝" pitchFamily="17" charset="-128"/>
                <a:cs typeface="Arial" pitchFamily="34" charset="0"/>
              </a:rPr>
              <a:t>DC</a:t>
            </a:r>
            <a:r>
              <a:rPr kumimoji="1" lang="ja-JP" altLang="en-US" dirty="0">
                <a:latin typeface="ＭＳ 明朝" pitchFamily="17" charset="-128"/>
                <a:ea typeface="ＭＳ 明朝" pitchFamily="17" charset="-128"/>
              </a:rPr>
              <a:t>電源に接続した場合は、オシロスコープが入力</a:t>
            </a:r>
            <a:r>
              <a:rPr kumimoji="1" lang="en-US" altLang="ja-JP" dirty="0">
                <a:latin typeface="Arial" pitchFamily="34" charset="0"/>
                <a:ea typeface="ＭＳ 明朝" pitchFamily="17" charset="-128"/>
                <a:cs typeface="Arial" pitchFamily="34" charset="0"/>
              </a:rPr>
              <a:t>BNC</a:t>
            </a:r>
            <a:r>
              <a:rPr kumimoji="1" lang="ja-JP" altLang="en-US" dirty="0">
                <a:latin typeface="ＭＳ 明朝" pitchFamily="17" charset="-128"/>
                <a:ea typeface="ＭＳ 明朝" pitchFamily="17" charset="-128"/>
              </a:rPr>
              <a:t>で実際に「見ている」信号は、</a:t>
            </a:r>
            <a:r>
              <a:rPr kumimoji="1" lang="en-US" altLang="ja-JP" dirty="0">
                <a:latin typeface="Arial" pitchFamily="34" charset="0"/>
                <a:ea typeface="ＭＳ 明朝" pitchFamily="17" charset="-128"/>
                <a:cs typeface="Arial" pitchFamily="34" charset="0"/>
              </a:rPr>
              <a:t>0.5 V</a:t>
            </a:r>
            <a:r>
              <a:rPr kumimoji="1" lang="ja-JP" altLang="en-US" dirty="0">
                <a:latin typeface="ＭＳ 明朝" pitchFamily="17" charset="-128"/>
                <a:ea typeface="ＭＳ 明朝" pitchFamily="17" charset="-128"/>
              </a:rPr>
              <a:t>の</a:t>
            </a:r>
            <a:r>
              <a:rPr kumimoji="1" lang="en-US" altLang="ja-JP" dirty="0">
                <a:latin typeface="Arial" pitchFamily="34" charset="0"/>
                <a:ea typeface="ＭＳ 明朝" pitchFamily="17" charset="-128"/>
                <a:cs typeface="Arial" pitchFamily="34" charset="0"/>
              </a:rPr>
              <a:t>DC</a:t>
            </a:r>
            <a:r>
              <a:rPr kumimoji="1" lang="ja-JP" altLang="en-US" dirty="0">
                <a:latin typeface="ＭＳ 明朝" pitchFamily="17" charset="-128"/>
                <a:ea typeface="ＭＳ 明朝" pitchFamily="17" charset="-128"/>
              </a:rPr>
              <a:t>信号です。しかし</a:t>
            </a:r>
            <a:r>
              <a:rPr kumimoji="1" lang="en-US" altLang="ja-JP" dirty="0">
                <a:latin typeface="Arial" pitchFamily="34" charset="0"/>
                <a:ea typeface="ＭＳ 明朝" pitchFamily="17" charset="-128"/>
                <a:cs typeface="Arial" pitchFamily="34" charset="0"/>
              </a:rPr>
              <a:t>10:1</a:t>
            </a:r>
            <a:r>
              <a:rPr kumimoji="1" lang="ja-JP" altLang="en-US" dirty="0">
                <a:latin typeface="ＭＳ 明朝" pitchFamily="17" charset="-128"/>
                <a:ea typeface="ＭＳ 明朝" pitchFamily="17" charset="-128"/>
              </a:rPr>
              <a:t>のプローブ減衰比を使用することで、オシロスコープはプローブ・チップで</a:t>
            </a:r>
            <a:r>
              <a:rPr kumimoji="1" lang="en-US" altLang="ja-JP" dirty="0">
                <a:latin typeface="Arial" pitchFamily="34" charset="0"/>
                <a:ea typeface="ＭＳ 明朝" pitchFamily="17" charset="-128"/>
                <a:cs typeface="Arial" pitchFamily="34" charset="0"/>
              </a:rPr>
              <a:t>5 V</a:t>
            </a:r>
            <a:r>
              <a:rPr kumimoji="1" lang="ja-JP" altLang="en-US" dirty="0">
                <a:latin typeface="ＭＳ 明朝" pitchFamily="17" charset="-128"/>
                <a:ea typeface="ＭＳ 明朝" pitchFamily="17" charset="-128"/>
              </a:rPr>
              <a:t>の</a:t>
            </a:r>
            <a:r>
              <a:rPr kumimoji="1" lang="en-US" altLang="ja-JP" dirty="0">
                <a:latin typeface="Arial" pitchFamily="34" charset="0"/>
                <a:ea typeface="ＭＳ 明朝" pitchFamily="17" charset="-128"/>
                <a:cs typeface="Arial" pitchFamily="34" charset="0"/>
              </a:rPr>
              <a:t>DC</a:t>
            </a:r>
            <a:r>
              <a:rPr kumimoji="1" lang="ja-JP" altLang="en-US" dirty="0">
                <a:latin typeface="ＭＳ 明朝" pitchFamily="17" charset="-128"/>
                <a:ea typeface="ＭＳ 明朝" pitchFamily="17" charset="-128"/>
              </a:rPr>
              <a:t>信号を「見ている」とレポートします。 </a:t>
            </a:r>
          </a:p>
          <a:p>
            <a:endParaRPr kumimoji="1" lang="ja-JP" altLang="en-US" dirty="0">
              <a:latin typeface="ＭＳ 明朝" pitchFamily="17" charset="-128"/>
              <a:ea typeface="ＭＳ 明朝" pitchFamily="17" charset="-128"/>
            </a:endParaRPr>
          </a:p>
          <a:p>
            <a:r>
              <a:rPr kumimoji="1" lang="ja-JP" altLang="en-US" dirty="0">
                <a:latin typeface="ＭＳ 明朝" pitchFamily="17" charset="-128"/>
                <a:ea typeface="ＭＳ 明朝" pitchFamily="17" charset="-128"/>
              </a:rPr>
              <a:t>パッシブ</a:t>
            </a:r>
            <a:r>
              <a:rPr kumimoji="1" lang="en-US" altLang="ja-JP" dirty="0">
                <a:latin typeface="Arial" pitchFamily="34" charset="0"/>
                <a:ea typeface="ＭＳ 明朝" pitchFamily="17" charset="-128"/>
                <a:cs typeface="Arial" pitchFamily="34" charset="0"/>
              </a:rPr>
              <a:t>10:1</a:t>
            </a:r>
            <a:r>
              <a:rPr kumimoji="1" lang="ja-JP" altLang="en-US" dirty="0">
                <a:latin typeface="ＭＳ 明朝" pitchFamily="17" charset="-128"/>
                <a:ea typeface="ＭＳ 明朝" pitchFamily="17" charset="-128"/>
              </a:rPr>
              <a:t>電圧ディバイダ・プローブのより正確な</a:t>
            </a:r>
            <a:r>
              <a:rPr kumimoji="1" lang="en-US" altLang="ja-JP" dirty="0">
                <a:latin typeface="Arial" pitchFamily="34" charset="0"/>
                <a:ea typeface="ＭＳ 明朝" pitchFamily="17" charset="-128"/>
                <a:cs typeface="Arial" pitchFamily="34" charset="0"/>
              </a:rPr>
              <a:t>AC/</a:t>
            </a:r>
            <a:r>
              <a:rPr kumimoji="1" lang="ja-JP" altLang="en-US" dirty="0">
                <a:latin typeface="ＭＳ 明朝" pitchFamily="17" charset="-128"/>
                <a:ea typeface="ＭＳ 明朝" pitchFamily="17" charset="-128"/>
              </a:rPr>
              <a:t>ダイナミック・モデルについては後で説明します。ハンズオン・ラボ</a:t>
            </a:r>
            <a:r>
              <a:rPr kumimoji="1" lang="en-US" altLang="ja-JP" dirty="0">
                <a:latin typeface="Arial" pitchFamily="34" charset="0"/>
                <a:ea typeface="ＭＳ 明朝" pitchFamily="17" charset="-128"/>
                <a:cs typeface="Arial" pitchFamily="34" charset="0"/>
              </a:rPr>
              <a:t>#5</a:t>
            </a:r>
            <a:r>
              <a:rPr kumimoji="1" lang="ja-JP" altLang="en-US" dirty="0">
                <a:latin typeface="ＭＳ 明朝" pitchFamily="17" charset="-128"/>
                <a:ea typeface="ＭＳ 明朝" pitchFamily="17" charset="-128"/>
              </a:rPr>
              <a:t>でも詳しく説明します。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オシロスコープのディスプレイについて</a:t>
            </a:r>
          </a:p>
          <a:p>
            <a:r>
              <a:rPr kumimoji="1" lang="ja-JP" altLang="en-US" sz="1100" dirty="0">
                <a:latin typeface="ＭＳ 明朝" pitchFamily="17" charset="-128"/>
                <a:ea typeface="ＭＳ 明朝" pitchFamily="17" charset="-128"/>
              </a:rPr>
              <a:t>プローブを使用して信号をオシロスコープに印加したら、測定を開始するためにオシロスコープの垂直スケーリングと水平スケーリングをセットアップします。前述のように、オシロスコープは捕捉した波形を</a:t>
            </a:r>
            <a:r>
              <a:rPr kumimoji="1" lang="en-US" altLang="ja-JP" sz="1100" dirty="0">
                <a:latin typeface="ＭＳ 明朝" pitchFamily="17" charset="-128"/>
                <a:ea typeface="ＭＳ 明朝" pitchFamily="17" charset="-128"/>
              </a:rPr>
              <a:t>X</a:t>
            </a:r>
            <a:r>
              <a:rPr kumimoji="1" lang="ja-JP" altLang="en-US" sz="1100" dirty="0">
                <a:latin typeface="ＭＳ 明朝" pitchFamily="17" charset="-128"/>
                <a:ea typeface="ＭＳ 明朝" pitchFamily="17" charset="-128"/>
              </a:rPr>
              <a:t>対</a:t>
            </a:r>
            <a:r>
              <a:rPr kumimoji="1" lang="en-US" altLang="ja-JP" sz="1100" dirty="0">
                <a:latin typeface="ＭＳ 明朝" pitchFamily="17" charset="-128"/>
                <a:ea typeface="ＭＳ 明朝" pitchFamily="17" charset="-128"/>
              </a:rPr>
              <a:t>Y</a:t>
            </a:r>
            <a:r>
              <a:rPr kumimoji="1" lang="ja-JP" altLang="en-US" sz="1100" dirty="0">
                <a:latin typeface="ＭＳ 明朝" pitchFamily="17" charset="-128"/>
                <a:ea typeface="ＭＳ 明朝" pitchFamily="17" charset="-128"/>
              </a:rPr>
              <a:t>のフォーマットで表示します。電圧（信号の振幅）は</a:t>
            </a:r>
            <a:r>
              <a:rPr kumimoji="1" lang="en-US" altLang="ja-JP" sz="1100" dirty="0">
                <a:latin typeface="Arial" pitchFamily="34" charset="0"/>
                <a:ea typeface="ＭＳ 明朝" pitchFamily="17" charset="-128"/>
                <a:cs typeface="Arial" pitchFamily="34" charset="0"/>
              </a:rPr>
              <a:t>Y</a:t>
            </a:r>
            <a:r>
              <a:rPr kumimoji="1" lang="ja-JP" altLang="en-US" sz="1100" dirty="0">
                <a:latin typeface="ＭＳ 明朝" pitchFamily="17" charset="-128"/>
                <a:ea typeface="ＭＳ 明朝" pitchFamily="17" charset="-128"/>
              </a:rPr>
              <a:t>軸にプロットされ、時間は</a:t>
            </a:r>
            <a:r>
              <a:rPr kumimoji="1" lang="en-US" altLang="ja-JP" sz="1100" dirty="0">
                <a:latin typeface="Arial" pitchFamily="34" charset="0"/>
                <a:ea typeface="ＭＳ 明朝" pitchFamily="17" charset="-128"/>
                <a:cs typeface="Arial" pitchFamily="34" charset="0"/>
              </a:rPr>
              <a:t>X</a:t>
            </a:r>
            <a:r>
              <a:rPr kumimoji="1" lang="ja-JP" altLang="en-US" sz="1100" dirty="0">
                <a:latin typeface="ＭＳ 明朝" pitchFamily="17" charset="-128"/>
                <a:ea typeface="ＭＳ 明朝" pitchFamily="17" charset="-128"/>
              </a:rPr>
              <a:t>軸にプロットされます。 </a:t>
            </a:r>
          </a:p>
          <a:p>
            <a:r>
              <a:rPr kumimoji="1" lang="ja-JP" altLang="en-US" sz="1100" dirty="0">
                <a:latin typeface="ＭＳ 明朝" pitchFamily="17" charset="-128"/>
                <a:ea typeface="ＭＳ 明朝" pitchFamily="17" charset="-128"/>
              </a:rPr>
              <a:t>波形表示領域は、グリッド・ライン（「目盛り」）で分割されています。垂直軸には</a:t>
            </a:r>
            <a:r>
              <a:rPr kumimoji="1" lang="en-US" altLang="ja-JP" sz="1100" dirty="0">
                <a:latin typeface="Arial" pitchFamily="34" charset="0"/>
                <a:ea typeface="ＭＳ 明朝" pitchFamily="17" charset="-128"/>
                <a:cs typeface="Arial" pitchFamily="34" charset="0"/>
              </a:rPr>
              <a:t>8</a:t>
            </a:r>
            <a:r>
              <a:rPr kumimoji="1" lang="ja-JP" altLang="en-US" sz="1100" dirty="0">
                <a:latin typeface="ＭＳ 明朝" pitchFamily="17" charset="-128"/>
                <a:ea typeface="ＭＳ 明朝" pitchFamily="17" charset="-128"/>
              </a:rPr>
              <a:t>個の垂直目盛りがあります。各垂直目盛り（水平グリッド・ラインの間隔）は、ディスプレイの左上コーナに表示されるオシロスコープの</a:t>
            </a:r>
            <a:r>
              <a:rPr kumimoji="1" lang="en-US" altLang="ja-JP" sz="1100" dirty="0">
                <a:latin typeface="Arial" pitchFamily="34" charset="0"/>
                <a:ea typeface="ＭＳ 明朝" pitchFamily="17" charset="-128"/>
                <a:cs typeface="Arial" pitchFamily="34" charset="0"/>
              </a:rPr>
              <a:t>V/div</a:t>
            </a:r>
            <a:r>
              <a:rPr kumimoji="1" lang="ja-JP" altLang="en-US" sz="1100" dirty="0">
                <a:latin typeface="ＭＳ 明朝" pitchFamily="17" charset="-128"/>
                <a:ea typeface="ＭＳ 明朝" pitchFamily="17" charset="-128"/>
              </a:rPr>
              <a:t>設定と等しくなります。この例では、オシロスコープの垂直スケーリングが</a:t>
            </a:r>
            <a:r>
              <a:rPr kumimoji="1" lang="en-US" altLang="ja-JP" sz="1100" dirty="0">
                <a:latin typeface="Arial" pitchFamily="34" charset="0"/>
                <a:ea typeface="ＭＳ 明朝" pitchFamily="17" charset="-128"/>
                <a:cs typeface="Arial" pitchFamily="34" charset="0"/>
              </a:rPr>
              <a:t>1 V/div</a:t>
            </a:r>
            <a:r>
              <a:rPr kumimoji="1" lang="ja-JP" altLang="en-US" sz="1100" dirty="0">
                <a:latin typeface="ＭＳ 明朝" pitchFamily="17" charset="-128"/>
                <a:ea typeface="ＭＳ 明朝" pitchFamily="17" charset="-128"/>
              </a:rPr>
              <a:t>に設定されているため、各水平グリッド・ライン間のデルタ電圧は</a:t>
            </a:r>
            <a:r>
              <a:rPr kumimoji="1" lang="en-US" altLang="ja-JP" sz="1100" dirty="0">
                <a:latin typeface="Arial" pitchFamily="34" charset="0"/>
                <a:ea typeface="ＭＳ 明朝" pitchFamily="17" charset="-128"/>
                <a:cs typeface="Arial" pitchFamily="34" charset="0"/>
              </a:rPr>
              <a:t>1 V</a:t>
            </a:r>
            <a:r>
              <a:rPr kumimoji="1" lang="ja-JP" altLang="en-US" sz="1100" dirty="0">
                <a:latin typeface="ＭＳ 明朝" pitchFamily="17" charset="-128"/>
                <a:ea typeface="ＭＳ 明朝" pitchFamily="17" charset="-128"/>
              </a:rPr>
              <a:t>です。オシロスコープがこの設定（</a:t>
            </a:r>
            <a:r>
              <a:rPr kumimoji="1" lang="en-US" altLang="ja-JP" sz="1100" dirty="0">
                <a:latin typeface="Arial" pitchFamily="34" charset="0"/>
                <a:ea typeface="ＭＳ 明朝" pitchFamily="17" charset="-128"/>
                <a:cs typeface="Arial" pitchFamily="34" charset="0"/>
              </a:rPr>
              <a:t>1 V/div</a:t>
            </a:r>
            <a:r>
              <a:rPr kumimoji="1" lang="ja-JP" altLang="en-US" sz="1100" dirty="0">
                <a:latin typeface="ＭＳ 明朝" pitchFamily="17" charset="-128"/>
                <a:ea typeface="ＭＳ 明朝" pitchFamily="17" charset="-128"/>
              </a:rPr>
              <a:t>）で測定できる最大</a:t>
            </a:r>
            <a:r>
              <a:rPr kumimoji="1" lang="en-US" altLang="ja-JP" sz="1100" dirty="0">
                <a:latin typeface="Arial" pitchFamily="34" charset="0"/>
                <a:ea typeface="ＭＳ 明朝" pitchFamily="17" charset="-128"/>
                <a:cs typeface="Arial" pitchFamily="34" charset="0"/>
              </a:rPr>
              <a:t>p-p</a:t>
            </a:r>
            <a:r>
              <a:rPr kumimoji="1" lang="ja-JP" altLang="en-US" sz="1100" dirty="0">
                <a:latin typeface="ＭＳ 明朝" pitchFamily="17" charset="-128"/>
                <a:ea typeface="ＭＳ 明朝" pitchFamily="17" charset="-128"/>
              </a:rPr>
              <a:t>振幅は、</a:t>
            </a:r>
            <a:r>
              <a:rPr kumimoji="1" lang="en-US" altLang="ja-JP" sz="1100" dirty="0">
                <a:latin typeface="Arial" pitchFamily="34" charset="0"/>
                <a:ea typeface="ＭＳ 明朝" pitchFamily="17" charset="-128"/>
                <a:cs typeface="Arial" pitchFamily="34" charset="0"/>
              </a:rPr>
              <a:t>8 </a:t>
            </a:r>
            <a:r>
              <a:rPr kumimoji="1" lang="en-US" altLang="ja-JP" sz="1100" dirty="0" err="1">
                <a:latin typeface="Arial" pitchFamily="34" charset="0"/>
                <a:ea typeface="ＭＳ 明朝" pitchFamily="17" charset="-128"/>
                <a:cs typeface="Arial" pitchFamily="34" charset="0"/>
              </a:rPr>
              <a:t>Vpp</a:t>
            </a:r>
            <a:r>
              <a:rPr kumimoji="1" lang="ja-JP" altLang="en-US"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8</a:t>
            </a:r>
            <a:r>
              <a:rPr kumimoji="1" lang="ja-JP" altLang="en-US" sz="1100" dirty="0">
                <a:latin typeface="ＭＳ 明朝" pitchFamily="17" charset="-128"/>
                <a:ea typeface="ＭＳ 明朝" pitchFamily="17" charset="-128"/>
              </a:rPr>
              <a:t>目盛り</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 V/div</a:t>
            </a:r>
            <a:r>
              <a:rPr kumimoji="1" lang="ja-JP" altLang="en-US" sz="1100" dirty="0">
                <a:latin typeface="ＭＳ 明朝" pitchFamily="17" charset="-128"/>
                <a:ea typeface="ＭＳ 明朝" pitchFamily="17" charset="-128"/>
              </a:rPr>
              <a:t>）です。</a:t>
            </a:r>
          </a:p>
          <a:p>
            <a:r>
              <a:rPr kumimoji="1" lang="ja-JP" altLang="en-US" sz="1100" dirty="0">
                <a:latin typeface="ＭＳ 明朝" pitchFamily="17" charset="-128"/>
                <a:ea typeface="ＭＳ 明朝" pitchFamily="17" charset="-128"/>
              </a:rPr>
              <a:t>水平軸には</a:t>
            </a:r>
            <a:r>
              <a:rPr kumimoji="1" lang="en-US" altLang="ja-JP" sz="1100" dirty="0">
                <a:latin typeface="Arial" pitchFamily="34" charset="0"/>
                <a:ea typeface="ＭＳ 明朝" pitchFamily="17" charset="-128"/>
                <a:cs typeface="Arial" pitchFamily="34" charset="0"/>
              </a:rPr>
              <a:t>10</a:t>
            </a:r>
            <a:r>
              <a:rPr kumimoji="1" lang="ja-JP" altLang="en-US" sz="1100" dirty="0">
                <a:latin typeface="ＭＳ 明朝" pitchFamily="17" charset="-128"/>
                <a:ea typeface="ＭＳ 明朝" pitchFamily="17" charset="-128"/>
              </a:rPr>
              <a:t>個の水平目盛りがあります。各水平目盛り（垂直グリッド・ラインの間隔）は、オシロスコープの</a:t>
            </a:r>
            <a:r>
              <a:rPr kumimoji="1" lang="en-US" altLang="ja-JP" sz="1100" dirty="0">
                <a:latin typeface="Arial" pitchFamily="34" charset="0"/>
                <a:ea typeface="ＭＳ 明朝" pitchFamily="17" charset="-128"/>
                <a:cs typeface="Arial" pitchFamily="34" charset="0"/>
              </a:rPr>
              <a:t>sec/div</a:t>
            </a:r>
            <a:r>
              <a:rPr kumimoji="1" lang="ja-JP" altLang="en-US" sz="1100" dirty="0">
                <a:latin typeface="ＭＳ 明朝" pitchFamily="17" charset="-128"/>
                <a:ea typeface="ＭＳ 明朝" pitchFamily="17" charset="-128"/>
              </a:rPr>
              <a:t>設定と等しくなります。これは、オシロスコープのディスプレイの右上コーナ付近に表示されます。この例では、オシロスコープの水平スケーリングが</a:t>
            </a:r>
            <a:r>
              <a:rPr kumimoji="1" lang="en-US" altLang="ja-JP" sz="1100" dirty="0">
                <a:latin typeface="Arial" pitchFamily="34" charset="0"/>
                <a:ea typeface="ＭＳ 明朝" pitchFamily="17" charset="-128"/>
                <a:cs typeface="Arial" pitchFamily="34" charset="0"/>
              </a:rPr>
              <a:t>1 </a:t>
            </a:r>
            <a:r>
              <a:rPr lang="en-US" altLang="ja-JP" sz="1100" dirty="0"/>
              <a:t>µ</a:t>
            </a:r>
            <a:r>
              <a:rPr kumimoji="1" lang="en-US" altLang="ja-JP" sz="1100" dirty="0">
                <a:latin typeface="Arial" pitchFamily="34" charset="0"/>
                <a:ea typeface="ＭＳ 明朝" pitchFamily="17" charset="-128"/>
                <a:cs typeface="Arial" pitchFamily="34" charset="0"/>
              </a:rPr>
              <a:t>s/div</a:t>
            </a:r>
            <a:r>
              <a:rPr kumimoji="1" lang="ja-JP" altLang="en-US" sz="1100" dirty="0">
                <a:latin typeface="ＭＳ 明朝" pitchFamily="17" charset="-128"/>
                <a:ea typeface="ＭＳ 明朝" pitchFamily="17" charset="-128"/>
              </a:rPr>
              <a:t>に設定されているため、各垂直グリッド・ライン間のデルタ時間は</a:t>
            </a:r>
            <a:r>
              <a:rPr kumimoji="1" lang="en-US" altLang="ja-JP" sz="1100" dirty="0">
                <a:latin typeface="Arial" pitchFamily="34" charset="0"/>
                <a:ea typeface="ＭＳ 明朝" pitchFamily="17" charset="-128"/>
                <a:cs typeface="Arial" pitchFamily="34" charset="0"/>
              </a:rPr>
              <a:t>1 µs</a:t>
            </a:r>
            <a:r>
              <a:rPr kumimoji="1" lang="ja-JP" altLang="en-US" sz="1100" dirty="0">
                <a:latin typeface="ＭＳ 明朝" pitchFamily="17" charset="-128"/>
                <a:ea typeface="ＭＳ 明朝" pitchFamily="17" charset="-128"/>
              </a:rPr>
              <a:t>です。オシロスコープの画面全体に渡って測定できる最大時間は、</a:t>
            </a:r>
            <a:r>
              <a:rPr kumimoji="1" lang="en-US" altLang="ja-JP" sz="1100" dirty="0">
                <a:latin typeface="Arial" pitchFamily="34" charset="0"/>
                <a:ea typeface="ＭＳ 明朝" pitchFamily="17" charset="-128"/>
                <a:cs typeface="Arial" pitchFamily="34" charset="0"/>
              </a:rPr>
              <a:t>10 µs</a:t>
            </a:r>
            <a:r>
              <a:rPr kumimoji="1" lang="ja-JP" altLang="en-US"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10</a:t>
            </a:r>
            <a:r>
              <a:rPr kumimoji="1" lang="ja-JP" altLang="en-US" sz="1100" dirty="0">
                <a:latin typeface="ＭＳ 明朝" pitchFamily="17" charset="-128"/>
                <a:ea typeface="ＭＳ 明朝" pitchFamily="17" charset="-128"/>
              </a:rPr>
              <a:t>目盛り</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 µs/div</a:t>
            </a:r>
            <a:r>
              <a:rPr kumimoji="1" lang="ja-JP" altLang="en-US" sz="1100" dirty="0">
                <a:latin typeface="ＭＳ 明朝" pitchFamily="17" charset="-128"/>
                <a:ea typeface="ＭＳ 明朝" pitchFamily="17" charset="-128"/>
              </a:rPr>
              <a:t>）です。</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kumimoji="1" lang="ja-JP" altLang="en-US" sz="1100" b="1" dirty="0">
                <a:latin typeface="ＭＳ 明朝" pitchFamily="17" charset="-128"/>
                <a:ea typeface="ＭＳ 明朝" pitchFamily="17" charset="-128"/>
              </a:rPr>
              <a:t>測定の実行 </a:t>
            </a:r>
            <a:r>
              <a:rPr kumimoji="1" lang="en-US" altLang="ja-JP" sz="1100" b="1" dirty="0">
                <a:latin typeface="ＭＳ 明朝" pitchFamily="17" charset="-128"/>
                <a:ea typeface="ＭＳ 明朝" pitchFamily="17" charset="-128"/>
              </a:rPr>
              <a:t>– </a:t>
            </a:r>
            <a:r>
              <a:rPr kumimoji="1" lang="ja-JP" altLang="en-US" sz="1100" b="1" dirty="0">
                <a:latin typeface="ＭＳ 明朝" pitchFamily="17" charset="-128"/>
                <a:ea typeface="ＭＳ 明朝" pitchFamily="17" charset="-128"/>
              </a:rPr>
              <a:t>目測</a:t>
            </a:r>
          </a:p>
          <a:p>
            <a:r>
              <a:rPr kumimoji="1" lang="ja-JP" altLang="en-US" sz="1100" dirty="0">
                <a:latin typeface="ＭＳ 明朝" pitchFamily="17" charset="-128"/>
                <a:ea typeface="ＭＳ 明朝" pitchFamily="17" charset="-128"/>
              </a:rPr>
              <a:t>プロットされた波形で電圧／時間測定を実行する方法は複数ありますが、最も一般的な方法は目測です。オシロスコープの操作に慣れたエンジニアは、すばやい目測で信号の振幅とタイミングを求めます。この例では、入力信号の周期が</a:t>
            </a:r>
            <a:r>
              <a:rPr kumimoji="1" lang="en-US" altLang="ja-JP" sz="1100" dirty="0">
                <a:latin typeface="Arial" pitchFamily="34" charset="0"/>
                <a:ea typeface="ＭＳ 明朝" pitchFamily="17" charset="-128"/>
                <a:cs typeface="Arial" pitchFamily="34" charset="0"/>
              </a:rPr>
              <a:t>4</a:t>
            </a:r>
            <a:r>
              <a:rPr kumimoji="1" lang="ja-JP" altLang="en-US" sz="1100" dirty="0">
                <a:latin typeface="ＭＳ 明朝" pitchFamily="17" charset="-128"/>
                <a:ea typeface="ＭＳ 明朝" pitchFamily="17" charset="-128"/>
              </a:rPr>
              <a:t>目盛りごとに繰り返され、水平スケーリングが</a:t>
            </a:r>
            <a:r>
              <a:rPr kumimoji="1" lang="en-US" altLang="ja-JP" sz="1100" dirty="0">
                <a:latin typeface="Arial" pitchFamily="34" charset="0"/>
                <a:ea typeface="ＭＳ 明朝" pitchFamily="17" charset="-128"/>
                <a:cs typeface="Arial" pitchFamily="34" charset="0"/>
              </a:rPr>
              <a:t>1 µs/div</a:t>
            </a:r>
            <a:r>
              <a:rPr kumimoji="1" lang="ja-JP" altLang="en-US" sz="1100" dirty="0">
                <a:latin typeface="ＭＳ 明朝" pitchFamily="17" charset="-128"/>
                <a:ea typeface="ＭＳ 明朝" pitchFamily="17" charset="-128"/>
              </a:rPr>
              <a:t>に設定されているため、この信号の周期（</a:t>
            </a:r>
            <a:r>
              <a:rPr kumimoji="1" lang="en-US" altLang="ja-JP" sz="1100" dirty="0">
                <a:latin typeface="Arial" pitchFamily="34" charset="0"/>
                <a:ea typeface="ＭＳ 明朝" pitchFamily="17" charset="-128"/>
                <a:cs typeface="Arial" pitchFamily="34" charset="0"/>
              </a:rPr>
              <a:t>T</a:t>
            </a:r>
            <a:r>
              <a:rPr kumimoji="1" lang="ja-JP" altLang="en-US" sz="1100" dirty="0">
                <a:latin typeface="ＭＳ 明朝" pitchFamily="17" charset="-128"/>
                <a:ea typeface="ＭＳ 明朝" pitchFamily="17" charset="-128"/>
              </a:rPr>
              <a:t>）が約</a:t>
            </a:r>
            <a:r>
              <a:rPr kumimoji="1" lang="en-US" altLang="ja-JP" sz="1100" dirty="0">
                <a:latin typeface="Arial" pitchFamily="34" charset="0"/>
                <a:ea typeface="ＭＳ 明朝" pitchFamily="17" charset="-128"/>
                <a:cs typeface="Arial" pitchFamily="34" charset="0"/>
              </a:rPr>
              <a:t>4 µs</a:t>
            </a:r>
            <a:r>
              <a:rPr kumimoji="1" lang="ja-JP" altLang="en-US"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4</a:t>
            </a:r>
            <a:r>
              <a:rPr kumimoji="1" lang="ja-JP" altLang="en-US" sz="1100" dirty="0">
                <a:latin typeface="ＭＳ 明朝" pitchFamily="17" charset="-128"/>
                <a:ea typeface="ＭＳ 明朝" pitchFamily="17" charset="-128"/>
              </a:rPr>
              <a:t>目盛り</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 µs/div</a:t>
            </a:r>
            <a:r>
              <a:rPr kumimoji="1" lang="ja-JP" altLang="en-US" sz="1100" dirty="0">
                <a:latin typeface="ＭＳ 明朝" pitchFamily="17" charset="-128"/>
                <a:ea typeface="ＭＳ 明朝" pitchFamily="17" charset="-128"/>
              </a:rPr>
              <a:t>）であり、したがって周波数が</a:t>
            </a:r>
            <a:r>
              <a:rPr kumimoji="1" lang="en-US" altLang="ja-JP" sz="1100" dirty="0">
                <a:latin typeface="Arial" pitchFamily="34" charset="0"/>
                <a:ea typeface="ＭＳ 明朝" pitchFamily="17" charset="-128"/>
                <a:cs typeface="Arial" pitchFamily="34" charset="0"/>
              </a:rPr>
              <a:t>250 kHz</a:t>
            </a:r>
            <a:r>
              <a:rPr kumimoji="1" lang="ja-JP" altLang="en-US" sz="1100" dirty="0">
                <a:latin typeface="ＭＳ 明朝" pitchFamily="17" charset="-128"/>
                <a:ea typeface="ＭＳ 明朝" pitchFamily="17" charset="-128"/>
              </a:rPr>
              <a:t>（</a:t>
            </a:r>
            <a:r>
              <a:rPr kumimoji="1" lang="en-US" altLang="ja-JP" sz="1100" dirty="0" err="1">
                <a:latin typeface="Arial" pitchFamily="34" charset="0"/>
                <a:ea typeface="ＭＳ 明朝" pitchFamily="17" charset="-128"/>
                <a:cs typeface="Arial" pitchFamily="34" charset="0"/>
              </a:rPr>
              <a:t>Freq</a:t>
            </a:r>
            <a:r>
              <a:rPr kumimoji="1" lang="en-US" altLang="ja-JP" sz="1100" dirty="0">
                <a:latin typeface="Arial" pitchFamily="34" charset="0"/>
                <a:ea typeface="ＭＳ 明朝" pitchFamily="17" charset="-128"/>
                <a:cs typeface="Arial" pitchFamily="34" charset="0"/>
              </a:rPr>
              <a:t> = 1/T</a:t>
            </a:r>
            <a:r>
              <a:rPr kumimoji="1" lang="ja-JP" altLang="en-US" sz="1100" dirty="0">
                <a:latin typeface="ＭＳ 明朝" pitchFamily="17" charset="-128"/>
                <a:ea typeface="ＭＳ 明朝" pitchFamily="17" charset="-128"/>
              </a:rPr>
              <a:t>）であることをすぐにわかります。</a:t>
            </a:r>
          </a:p>
          <a:p>
            <a:r>
              <a:rPr kumimoji="1" lang="ja-JP" altLang="en-US" sz="1100" dirty="0">
                <a:latin typeface="ＭＳ 明朝" pitchFamily="17" charset="-128"/>
                <a:ea typeface="ＭＳ 明朝" pitchFamily="17" charset="-128"/>
              </a:rPr>
              <a:t>この信号の</a:t>
            </a:r>
            <a:r>
              <a:rPr kumimoji="1" lang="en-US" altLang="ja-JP" sz="1100" dirty="0">
                <a:latin typeface="Arial" pitchFamily="34" charset="0"/>
                <a:ea typeface="ＭＳ 明朝" pitchFamily="17" charset="-128"/>
                <a:cs typeface="Arial" pitchFamily="34" charset="0"/>
              </a:rPr>
              <a:t>p-p</a:t>
            </a:r>
            <a:r>
              <a:rPr kumimoji="1" lang="ja-JP" altLang="en-US" sz="1100" dirty="0">
                <a:latin typeface="ＭＳ 明朝" pitchFamily="17" charset="-128"/>
                <a:ea typeface="ＭＳ 明朝" pitchFamily="17" charset="-128"/>
              </a:rPr>
              <a:t>振幅を決定するには、波形が</a:t>
            </a:r>
            <a:r>
              <a:rPr kumimoji="1" lang="en-US" altLang="ja-JP" sz="1100" dirty="0">
                <a:latin typeface="Arial" pitchFamily="34" charset="0"/>
                <a:ea typeface="ＭＳ 明朝" pitchFamily="17" charset="-128"/>
                <a:cs typeface="Arial" pitchFamily="34" charset="0"/>
              </a:rPr>
              <a:t>1 V/div</a:t>
            </a:r>
            <a:r>
              <a:rPr kumimoji="1" lang="ja-JP" altLang="en-US" sz="1100" dirty="0">
                <a:latin typeface="ＭＳ 明朝" pitchFamily="17" charset="-128"/>
                <a:ea typeface="ＭＳ 明朝" pitchFamily="17" charset="-128"/>
              </a:rPr>
              <a:t>で約</a:t>
            </a:r>
            <a:r>
              <a:rPr kumimoji="1" lang="en-US" altLang="ja-JP" sz="1100" dirty="0">
                <a:latin typeface="Arial" pitchFamily="34" charset="0"/>
                <a:ea typeface="ＭＳ 明朝" pitchFamily="17" charset="-128"/>
                <a:cs typeface="Arial" pitchFamily="34" charset="0"/>
              </a:rPr>
              <a:t>6</a:t>
            </a:r>
            <a:r>
              <a:rPr kumimoji="1" lang="ja-JP" altLang="en-US" sz="1100" dirty="0">
                <a:latin typeface="ＭＳ 明朝" pitchFamily="17" charset="-128"/>
                <a:ea typeface="ＭＳ 明朝" pitchFamily="17" charset="-128"/>
              </a:rPr>
              <a:t>目盛り垂直に広がっているので、</a:t>
            </a:r>
            <a:r>
              <a:rPr kumimoji="1" lang="en-US" altLang="ja-JP" sz="1100" dirty="0">
                <a:latin typeface="Arial" pitchFamily="34" charset="0"/>
                <a:ea typeface="ＭＳ 明朝" pitchFamily="17" charset="-128"/>
                <a:cs typeface="Arial" pitchFamily="34" charset="0"/>
              </a:rPr>
              <a:t>p-p</a:t>
            </a:r>
            <a:r>
              <a:rPr kumimoji="1" lang="ja-JP" altLang="en-US" sz="1100" dirty="0">
                <a:latin typeface="ＭＳ 明朝" pitchFamily="17" charset="-128"/>
                <a:ea typeface="ＭＳ 明朝" pitchFamily="17" charset="-128"/>
              </a:rPr>
              <a:t>振幅は約</a:t>
            </a:r>
            <a:r>
              <a:rPr kumimoji="1" lang="en-US" altLang="ja-JP" sz="1100" dirty="0">
                <a:latin typeface="Arial" pitchFamily="34" charset="0"/>
                <a:ea typeface="ＭＳ 明朝" pitchFamily="17" charset="-128"/>
                <a:cs typeface="Arial" pitchFamily="34" charset="0"/>
              </a:rPr>
              <a:t>6 </a:t>
            </a:r>
            <a:r>
              <a:rPr kumimoji="1" lang="en-US" altLang="ja-JP" sz="1100" dirty="0" err="1">
                <a:latin typeface="Arial" pitchFamily="34" charset="0"/>
                <a:ea typeface="ＭＳ 明朝" pitchFamily="17" charset="-128"/>
                <a:cs typeface="Arial" pitchFamily="34" charset="0"/>
              </a:rPr>
              <a:t>Vpp</a:t>
            </a:r>
            <a:r>
              <a:rPr kumimoji="1" lang="ja-JP" altLang="en-US"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6</a:t>
            </a:r>
            <a:r>
              <a:rPr kumimoji="1" lang="ja-JP" altLang="en-US" sz="1100" dirty="0">
                <a:latin typeface="ＭＳ 明朝" pitchFamily="17" charset="-128"/>
                <a:ea typeface="ＭＳ 明朝" pitchFamily="17" charset="-128"/>
              </a:rPr>
              <a:t>目盛り</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 V/div</a:t>
            </a:r>
            <a:r>
              <a:rPr kumimoji="1" lang="ja-JP" altLang="en-US" sz="1100" dirty="0">
                <a:latin typeface="ＭＳ 明朝" pitchFamily="17" charset="-128"/>
                <a:ea typeface="ＭＳ 明朝" pitchFamily="17" charset="-128"/>
              </a:rPr>
              <a:t>）です。 </a:t>
            </a:r>
          </a:p>
          <a:p>
            <a:r>
              <a:rPr kumimoji="1" lang="ja-JP" altLang="en-US" sz="1100" dirty="0">
                <a:latin typeface="ＭＳ 明朝" pitchFamily="17" charset="-128"/>
                <a:ea typeface="ＭＳ 明朝" pitchFamily="17" charset="-128"/>
              </a:rPr>
              <a:t>信号の絶対ピーク電圧を測定するには、最初に格子線の左側のグランド・インジケータ／アイコンを探す必要があります。このポイントは、</a:t>
            </a:r>
            <a:r>
              <a:rPr kumimoji="1" lang="en-US" altLang="ja-JP" sz="1100" dirty="0">
                <a:latin typeface="Arial" pitchFamily="34" charset="0"/>
                <a:ea typeface="ＭＳ 明朝" pitchFamily="17" charset="-128"/>
                <a:cs typeface="Arial" pitchFamily="34" charset="0"/>
              </a:rPr>
              <a:t>0 V</a:t>
            </a:r>
            <a:r>
              <a:rPr kumimoji="1" lang="ja-JP" altLang="en-US" sz="1100" dirty="0">
                <a:latin typeface="ＭＳ 明朝" pitchFamily="17" charset="-128"/>
                <a:ea typeface="ＭＳ 明朝" pitchFamily="17" charset="-128"/>
              </a:rPr>
              <a:t>レベルを定義します。この信号の正ピーク振幅（</a:t>
            </a:r>
            <a:r>
              <a:rPr kumimoji="1" lang="en-US" altLang="ja-JP" sz="1100" dirty="0" err="1">
                <a:latin typeface="Arial" pitchFamily="34" charset="0"/>
                <a:ea typeface="ＭＳ 明朝" pitchFamily="17" charset="-128"/>
                <a:cs typeface="Arial" pitchFamily="34" charset="0"/>
              </a:rPr>
              <a:t>Vmax</a:t>
            </a:r>
            <a:r>
              <a:rPr kumimoji="1" lang="ja-JP" altLang="en-US" sz="1100" dirty="0">
                <a:latin typeface="ＭＳ 明朝" pitchFamily="17" charset="-128"/>
                <a:ea typeface="ＭＳ 明朝" pitchFamily="17" charset="-128"/>
              </a:rPr>
              <a:t>）は、グランド・インジケータから上の約</a:t>
            </a:r>
            <a:r>
              <a:rPr kumimoji="1" lang="en-US" altLang="ja-JP" sz="1100" dirty="0">
                <a:latin typeface="Arial" pitchFamily="34" charset="0"/>
                <a:ea typeface="ＭＳ 明朝" pitchFamily="17" charset="-128"/>
                <a:cs typeface="Arial" pitchFamily="34" charset="0"/>
              </a:rPr>
              <a:t>4</a:t>
            </a:r>
            <a:r>
              <a:rPr kumimoji="1" lang="ja-JP" altLang="en-US" sz="1100" dirty="0">
                <a:latin typeface="ＭＳ 明朝" pitchFamily="17" charset="-128"/>
                <a:ea typeface="ＭＳ 明朝" pitchFamily="17" charset="-128"/>
              </a:rPr>
              <a:t>目盛りです。したがってこの信号の正のピーク電圧はグランドから約＋</a:t>
            </a:r>
            <a:r>
              <a:rPr kumimoji="1" lang="en-US" altLang="ja-JP" sz="1100" dirty="0">
                <a:latin typeface="Arial" pitchFamily="34" charset="0"/>
                <a:ea typeface="ＭＳ 明朝" pitchFamily="17" charset="-128"/>
                <a:cs typeface="Arial" pitchFamily="34" charset="0"/>
              </a:rPr>
              <a:t>4 V</a:t>
            </a:r>
            <a:r>
              <a:rPr kumimoji="1" lang="ja-JP" altLang="en-US" sz="1100" dirty="0">
                <a:latin typeface="ＭＳ 明朝" pitchFamily="17" charset="-128"/>
                <a:ea typeface="ＭＳ 明朝" pitchFamily="17" charset="-128"/>
              </a:rPr>
              <a:t>上です（＋</a:t>
            </a:r>
            <a:r>
              <a:rPr kumimoji="1" lang="en-US" altLang="ja-JP" sz="1100" dirty="0">
                <a:latin typeface="Arial" pitchFamily="34" charset="0"/>
                <a:ea typeface="ＭＳ 明朝" pitchFamily="17" charset="-128"/>
                <a:cs typeface="Arial" pitchFamily="34" charset="0"/>
              </a:rPr>
              <a:t>4</a:t>
            </a:r>
            <a:r>
              <a:rPr kumimoji="1" lang="ja-JP" altLang="en-US" sz="1100" dirty="0">
                <a:latin typeface="ＭＳ 明朝" pitchFamily="17" charset="-128"/>
                <a:ea typeface="ＭＳ 明朝" pitchFamily="17" charset="-128"/>
              </a:rPr>
              <a:t>目盛り</a:t>
            </a:r>
            <a:r>
              <a:rPr kumimoji="1" lang="en-US" altLang="ja-JP" sz="1100" dirty="0">
                <a:latin typeface="ＭＳ 明朝" pitchFamily="17" charset="-128"/>
                <a:ea typeface="ＭＳ 明朝" pitchFamily="17" charset="-128"/>
              </a:rPr>
              <a:t>×</a:t>
            </a:r>
            <a:r>
              <a:rPr kumimoji="1" lang="en-US" altLang="ja-JP" sz="1100" dirty="0">
                <a:latin typeface="Arial" pitchFamily="34" charset="0"/>
                <a:ea typeface="ＭＳ 明朝" pitchFamily="17" charset="-128"/>
                <a:cs typeface="Arial" pitchFamily="34" charset="0"/>
              </a:rPr>
              <a:t>1 V/div</a:t>
            </a:r>
            <a:r>
              <a:rPr kumimoji="1" lang="ja-JP" altLang="en-US" sz="1100" dirty="0">
                <a:latin typeface="ＭＳ 明朝" pitchFamily="17" charset="-128"/>
                <a:ea typeface="ＭＳ 明朝" pitchFamily="17" charset="-128"/>
              </a:rPr>
              <a:t>）。 </a:t>
            </a:r>
          </a:p>
          <a:p>
            <a:r>
              <a:rPr kumimoji="1" lang="ja-JP" altLang="en-US" sz="1100" dirty="0">
                <a:latin typeface="ＭＳ 明朝" pitchFamily="17" charset="-128"/>
                <a:ea typeface="ＭＳ 明朝" pitchFamily="17" charset="-128"/>
              </a:rPr>
              <a:t>次に、この信号の負のピーク振幅（</a:t>
            </a:r>
            <a:r>
              <a:rPr kumimoji="1" lang="en-US" altLang="ja-JP" sz="1100" dirty="0" err="1">
                <a:latin typeface="Arial" pitchFamily="34" charset="0"/>
                <a:ea typeface="ＭＳ 明朝" pitchFamily="17" charset="-128"/>
                <a:cs typeface="Arial" pitchFamily="34" charset="0"/>
              </a:rPr>
              <a:t>Vmin</a:t>
            </a:r>
            <a:r>
              <a:rPr kumimoji="1" lang="ja-JP" altLang="en-US" sz="1100" dirty="0">
                <a:latin typeface="ＭＳ 明朝" pitchFamily="17" charset="-128"/>
                <a:ea typeface="ＭＳ 明朝" pitchFamily="17" charset="-128"/>
              </a:rPr>
              <a:t>）を求めます。 </a:t>
            </a: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34124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28249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30548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203200" y="0"/>
            <a:ext cx="117856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hasCustomPrompt="1"/>
          </p:nvPr>
        </p:nvSpPr>
        <p:spPr>
          <a:xfrm>
            <a:off x="970788" y="1566165"/>
            <a:ext cx="7433565"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8991600" y="1666240"/>
            <a:ext cx="2596896"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1003301" y="3141345"/>
            <a:ext cx="3263900" cy="182880"/>
          </a:xfrm>
        </p:spPr>
        <p:txBody>
          <a:bodyPr/>
          <a:lstStyle>
            <a:lvl1pPr marL="0" indent="0">
              <a:spcBef>
                <a:spcPts val="0"/>
              </a:spcBef>
              <a:buNone/>
              <a:defRPr sz="1200" baseline="0">
                <a:solidFill>
                  <a:schemeClr val="tx2"/>
                </a:solidFill>
              </a:defRPr>
            </a:lvl1pPr>
          </a:lstStyle>
          <a:p>
            <a:pPr lvl="0"/>
            <a:r>
              <a:rPr lang="en-US" dirty="0"/>
              <a:t>Type Date Here</a:t>
            </a:r>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95906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8" y="831216"/>
            <a:ext cx="7433565" cy="1470025"/>
          </a:xfrm>
        </p:spPr>
        <p:txBody>
          <a:bodyPr anchor="t"/>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8990197" y="5029200"/>
            <a:ext cx="2598553"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1003301" y="2337181"/>
            <a:ext cx="3263900" cy="182880"/>
          </a:xfrm>
        </p:spPr>
        <p:txBody>
          <a:bodyPr/>
          <a:lstStyle>
            <a:lvl1pPr marL="0" indent="0">
              <a:spcBef>
                <a:spcPts val="0"/>
              </a:spcBef>
              <a:buNone/>
              <a:defRPr sz="1200" baseline="0">
                <a:solidFill>
                  <a:schemeClr val="tx2"/>
                </a:solidFill>
              </a:defRPr>
            </a:lvl1pPr>
          </a:lstStyle>
          <a:p>
            <a:pPr lvl="0"/>
            <a:r>
              <a:rPr lang="en-US" dirty="0"/>
              <a:t>Date Here Move Up as Needed</a:t>
            </a:r>
          </a:p>
        </p:txBody>
      </p:sp>
      <p:grpSp>
        <p:nvGrpSpPr>
          <p:cNvPr id="71" name="Group 70"/>
          <p:cNvGrpSpPr/>
          <p:nvPr userDrawn="1"/>
        </p:nvGrpSpPr>
        <p:grpSpPr>
          <a:xfrm flipV="1">
            <a:off x="203200" y="903990"/>
            <a:ext cx="117856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253978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8" y="1566165"/>
            <a:ext cx="7433565"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5" name="Footer Placeholder 4"/>
          <p:cNvSpPr>
            <a:spLocks noGrp="1"/>
          </p:cNvSpPr>
          <p:nvPr>
            <p:ph type="ftr" sz="quarter" idx="11"/>
          </p:nvPr>
        </p:nvSpPr>
        <p:spPr/>
        <p:txBody>
          <a:bodyPr/>
          <a:lstStyle>
            <a:lvl1pPr>
              <a:defRPr>
                <a:solidFill>
                  <a:srgbClr val="E90029"/>
                </a:solidFill>
              </a:defRPr>
            </a:lvl1pPr>
          </a:lstStyle>
          <a:p>
            <a:endParaRPr lang="en-US"/>
          </a:p>
        </p:txBody>
      </p:sp>
      <p:sp>
        <p:nvSpPr>
          <p:cNvPr id="7"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88498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9" y="1623061"/>
            <a:ext cx="7055612" cy="434340"/>
          </a:xfrm>
        </p:spPr>
        <p:txBody>
          <a:bodyPr anchor="t"/>
          <a:lstStyle>
            <a:lvl1pPr>
              <a:lnSpc>
                <a:spcPct val="94000"/>
              </a:lnSpc>
              <a:defRPr sz="3200" baseline="0">
                <a:solidFill>
                  <a:schemeClr val="tx2"/>
                </a:solidFill>
              </a:defRPr>
            </a:lvl1pPr>
          </a:lstStyle>
          <a:p>
            <a:r>
              <a:rPr lang="en-US" dirty="0"/>
              <a:t>Divider Slide Title</a:t>
            </a:r>
          </a:p>
        </p:txBody>
      </p:sp>
      <p:sp>
        <p:nvSpPr>
          <p:cNvPr id="3" name="Subtitle 2"/>
          <p:cNvSpPr>
            <a:spLocks noGrp="1"/>
          </p:cNvSpPr>
          <p:nvPr>
            <p:ph type="subTitle" idx="1" hasCustomPrompt="1"/>
          </p:nvPr>
        </p:nvSpPr>
        <p:spPr>
          <a:xfrm>
            <a:off x="970033" y="2439783"/>
            <a:ext cx="7056368"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copy or delete placeholder if not needed.</a:t>
            </a:r>
          </a:p>
        </p:txBody>
      </p:sp>
      <p:grpSp>
        <p:nvGrpSpPr>
          <p:cNvPr id="6" name="Group 5"/>
          <p:cNvGrpSpPr/>
          <p:nvPr userDrawn="1"/>
        </p:nvGrpSpPr>
        <p:grpSpPr>
          <a:xfrm>
            <a:off x="203200" y="0"/>
            <a:ext cx="117856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209361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1003299" y="1371599"/>
            <a:ext cx="9563101" cy="4727448"/>
          </a:xfrm>
        </p:spPr>
        <p:txBody>
          <a:bodyPr/>
          <a:lstStyle>
            <a:lvl2pPr>
              <a:spcBef>
                <a:spcPts val="10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4" name="Text Placeholder 17"/>
          <p:cNvSpPr>
            <a:spLocks noGrp="1"/>
          </p:cNvSpPr>
          <p:nvPr>
            <p:ph type="body" sz="quarter" idx="13" hasCustomPrompt="1"/>
          </p:nvPr>
        </p:nvSpPr>
        <p:spPr>
          <a:xfrm>
            <a:off x="1016000" y="685800"/>
            <a:ext cx="9652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Add Secondary Title in Keysight Gray (28 Pt)</a:t>
            </a:r>
          </a:p>
        </p:txBody>
      </p:sp>
      <p:sp>
        <p:nvSpPr>
          <p:cNvPr id="7"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10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7" name="Text Placeholder 17"/>
          <p:cNvSpPr>
            <a:spLocks noGrp="1"/>
          </p:cNvSpPr>
          <p:nvPr>
            <p:ph type="body" sz="quarter" idx="13" hasCustomPrompt="1"/>
          </p:nvPr>
        </p:nvSpPr>
        <p:spPr>
          <a:xfrm>
            <a:off x="1016000" y="685800"/>
            <a:ext cx="9652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427588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3299" y="1562101"/>
            <a:ext cx="5092700"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2400" y="1562101"/>
            <a:ext cx="5096256"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18" name="Text Placeholder 17"/>
          <p:cNvSpPr>
            <a:spLocks noGrp="1"/>
          </p:cNvSpPr>
          <p:nvPr>
            <p:ph type="body" sz="quarter" idx="13" hasCustomPrompt="1"/>
          </p:nvPr>
        </p:nvSpPr>
        <p:spPr>
          <a:xfrm>
            <a:off x="1016000" y="685800"/>
            <a:ext cx="9652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8"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8390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003300" y="1211580"/>
            <a:ext cx="509625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0" y="1912300"/>
            <a:ext cx="509625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502400" y="1211580"/>
            <a:ext cx="5096256"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6502400" y="1912300"/>
            <a:ext cx="509625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endParaRPr lang="en-US"/>
          </a:p>
        </p:txBody>
      </p:sp>
      <p:sp>
        <p:nvSpPr>
          <p:cNvPr id="10" name="Slide Number Placeholder 5"/>
          <p:cNvSpPr>
            <a:spLocks noGrp="1"/>
          </p:cNvSpPr>
          <p:nvPr>
            <p:ph type="sldNum" sz="quarter" idx="12"/>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54220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172228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0" y="1211580"/>
            <a:ext cx="6596381"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0" y="1912300"/>
            <a:ext cx="6596381"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7995920" y="1211580"/>
            <a:ext cx="358648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7995920" y="1912300"/>
            <a:ext cx="358648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96357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4775201" y="1600199"/>
            <a:ext cx="6813551" cy="4572000"/>
          </a:xfrm>
        </p:spPr>
        <p:txBody>
          <a:bodyPr anchor="ctr"/>
          <a:lstStyle>
            <a:lvl1pPr marL="0" indent="0" algn="ctr">
              <a:buNone/>
              <a:defRPr/>
            </a:lvl1pPr>
          </a:lstStyle>
          <a:p>
            <a:r>
              <a:rPr lang="en-US" dirty="0"/>
              <a:t>Click to add image</a:t>
            </a:r>
          </a:p>
        </p:txBody>
      </p:sp>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5" name="Text Placeholder 4"/>
          <p:cNvSpPr>
            <a:spLocks noGrp="1"/>
          </p:cNvSpPr>
          <p:nvPr>
            <p:ph type="body" sz="quarter" idx="3" hasCustomPrompt="1"/>
          </p:nvPr>
        </p:nvSpPr>
        <p:spPr>
          <a:xfrm>
            <a:off x="1002453" y="1211580"/>
            <a:ext cx="358648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1002453" y="1912300"/>
            <a:ext cx="358648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670414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1" y="1211580"/>
            <a:ext cx="4995164"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1" y="1874201"/>
            <a:ext cx="4995164"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5" name="Text Placeholder 4"/>
          <p:cNvSpPr>
            <a:spLocks noGrp="1"/>
          </p:cNvSpPr>
          <p:nvPr>
            <p:ph type="body" sz="quarter" idx="3" hasCustomPrompt="1"/>
          </p:nvPr>
        </p:nvSpPr>
        <p:spPr>
          <a:xfrm>
            <a:off x="8798560" y="1539875"/>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6" name="Content Placeholder 5"/>
          <p:cNvSpPr>
            <a:spLocks noGrp="1"/>
          </p:cNvSpPr>
          <p:nvPr>
            <p:ph sz="quarter" idx="4"/>
          </p:nvPr>
        </p:nvSpPr>
        <p:spPr>
          <a:xfrm>
            <a:off x="8798560" y="1834578"/>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p>
            <a:endParaRPr lang="en-US"/>
          </a:p>
        </p:txBody>
      </p:sp>
      <p:sp>
        <p:nvSpPr>
          <p:cNvPr id="14" name="Text Placeholder 4"/>
          <p:cNvSpPr>
            <a:spLocks noGrp="1"/>
          </p:cNvSpPr>
          <p:nvPr>
            <p:ph type="body" sz="quarter" idx="13" hasCustomPrompt="1"/>
          </p:nvPr>
        </p:nvSpPr>
        <p:spPr>
          <a:xfrm>
            <a:off x="8798560" y="3025141"/>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15" name="Content Placeholder 5"/>
          <p:cNvSpPr>
            <a:spLocks noGrp="1"/>
          </p:cNvSpPr>
          <p:nvPr>
            <p:ph sz="quarter" idx="14"/>
          </p:nvPr>
        </p:nvSpPr>
        <p:spPr>
          <a:xfrm>
            <a:off x="8798560" y="3319844"/>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16" name="Text Placeholder 4"/>
          <p:cNvSpPr>
            <a:spLocks noGrp="1"/>
          </p:cNvSpPr>
          <p:nvPr>
            <p:ph type="body" sz="quarter" idx="15" hasCustomPrompt="1"/>
          </p:nvPr>
        </p:nvSpPr>
        <p:spPr>
          <a:xfrm>
            <a:off x="8798560" y="4457701"/>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17" name="Content Placeholder 5"/>
          <p:cNvSpPr>
            <a:spLocks noGrp="1"/>
          </p:cNvSpPr>
          <p:nvPr>
            <p:ph sz="quarter" idx="16"/>
          </p:nvPr>
        </p:nvSpPr>
        <p:spPr>
          <a:xfrm>
            <a:off x="8798560" y="4752404"/>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19" name="Picture Placeholder 18"/>
          <p:cNvSpPr>
            <a:spLocks noGrp="1"/>
          </p:cNvSpPr>
          <p:nvPr>
            <p:ph type="pic" sz="quarter" idx="17" hasCustomPrompt="1"/>
          </p:nvPr>
        </p:nvSpPr>
        <p:spPr>
          <a:xfrm>
            <a:off x="6299200" y="1616076"/>
            <a:ext cx="2133600" cy="1203325"/>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6299200" y="3071496"/>
            <a:ext cx="2133600" cy="1203325"/>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6299200" y="4542156"/>
            <a:ext cx="2133600" cy="1203325"/>
          </a:xfrm>
        </p:spPr>
        <p:txBody>
          <a:bodyPr anchor="ctr"/>
          <a:lstStyle>
            <a:lvl1pPr marL="0" indent="0" algn="ctr">
              <a:buNone/>
              <a:defRPr sz="1300"/>
            </a:lvl1pPr>
          </a:lstStyle>
          <a:p>
            <a:r>
              <a:rPr lang="en-US" dirty="0"/>
              <a:t>Click to add image</a:t>
            </a:r>
          </a:p>
        </p:txBody>
      </p:sp>
      <p:sp>
        <p:nvSpPr>
          <p:cNvPr id="18" name="Slide Number Placeholder 5"/>
          <p:cNvSpPr>
            <a:spLocks noGrp="1"/>
          </p:cNvSpPr>
          <p:nvPr>
            <p:ph type="sldNum" sz="quarter" idx="20"/>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128388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003299"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1" y="1211580"/>
            <a:ext cx="8343900"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1" y="1874202"/>
            <a:ext cx="8343900"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a:p>
        </p:txBody>
      </p:sp>
      <p:sp>
        <p:nvSpPr>
          <p:cNvPr id="19" name="Picture Placeholder 18"/>
          <p:cNvSpPr>
            <a:spLocks noGrp="1"/>
          </p:cNvSpPr>
          <p:nvPr>
            <p:ph type="pic" sz="quarter" idx="17" hasCustomPrompt="1"/>
          </p:nvPr>
        </p:nvSpPr>
        <p:spPr>
          <a:xfrm>
            <a:off x="1003299" y="2819400"/>
            <a:ext cx="3048000" cy="1417320"/>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4559553" y="2819400"/>
            <a:ext cx="3048000" cy="1417320"/>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8115808" y="2819400"/>
            <a:ext cx="3048000" cy="1417320"/>
          </a:xfrm>
        </p:spPr>
        <p:txBody>
          <a:bodyPr anchor="ctr"/>
          <a:lstStyle>
            <a:lvl1pPr marL="0" indent="0" algn="ctr">
              <a:buNone/>
              <a:defRPr sz="1300"/>
            </a:lvl1pPr>
          </a:lstStyle>
          <a:p>
            <a:r>
              <a:rPr lang="en-US" dirty="0"/>
              <a:t>Click to add image</a:t>
            </a:r>
          </a:p>
        </p:txBody>
      </p:sp>
      <p:sp>
        <p:nvSpPr>
          <p:cNvPr id="26" name="Text Placeholder 4"/>
          <p:cNvSpPr>
            <a:spLocks noGrp="1"/>
          </p:cNvSpPr>
          <p:nvPr>
            <p:ph type="body" sz="quarter" idx="25" hasCustomPrompt="1"/>
          </p:nvPr>
        </p:nvSpPr>
        <p:spPr>
          <a:xfrm>
            <a:off x="4559553"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27" name="Text Placeholder 4"/>
          <p:cNvSpPr>
            <a:spLocks noGrp="1"/>
          </p:cNvSpPr>
          <p:nvPr>
            <p:ph type="body" sz="quarter" idx="26" hasCustomPrompt="1"/>
          </p:nvPr>
        </p:nvSpPr>
        <p:spPr>
          <a:xfrm>
            <a:off x="8115808"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31" name="Text Placeholder 30"/>
          <p:cNvSpPr>
            <a:spLocks noGrp="1"/>
          </p:cNvSpPr>
          <p:nvPr>
            <p:ph type="body" sz="quarter" idx="30"/>
          </p:nvPr>
        </p:nvSpPr>
        <p:spPr>
          <a:xfrm>
            <a:off x="1003301"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32" name="Text Placeholder 30"/>
          <p:cNvSpPr>
            <a:spLocks noGrp="1"/>
          </p:cNvSpPr>
          <p:nvPr>
            <p:ph type="body" sz="quarter" idx="31"/>
          </p:nvPr>
        </p:nvSpPr>
        <p:spPr>
          <a:xfrm>
            <a:off x="4559554"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33" name="Text Placeholder 30"/>
          <p:cNvSpPr>
            <a:spLocks noGrp="1"/>
          </p:cNvSpPr>
          <p:nvPr>
            <p:ph type="body" sz="quarter" idx="32"/>
          </p:nvPr>
        </p:nvSpPr>
        <p:spPr>
          <a:xfrm>
            <a:off x="8115809"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1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290793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203200" y="401320"/>
            <a:ext cx="117856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hasCustomPrompt="1"/>
          </p:nvPr>
        </p:nvSpPr>
        <p:spPr>
          <a:xfrm>
            <a:off x="1002453" y="1353820"/>
            <a:ext cx="7613227" cy="737870"/>
          </a:xfrm>
        </p:spPr>
        <p:txBody>
          <a:bodyPr/>
          <a:lstStyle>
            <a:lvl1pPr>
              <a:defRPr sz="3200">
                <a:solidFill>
                  <a:schemeClr val="tx2"/>
                </a:solidFill>
              </a:defRPr>
            </a:lvl1pPr>
          </a:lstStyle>
          <a:p>
            <a:r>
              <a:rPr lang="en-US" dirty="0"/>
              <a:t>Agenda or Section Slide ONLY</a:t>
            </a:r>
          </a:p>
        </p:txBody>
      </p:sp>
      <p:sp>
        <p:nvSpPr>
          <p:cNvPr id="3" name="Content Placeholder 2"/>
          <p:cNvSpPr>
            <a:spLocks noGrp="1"/>
          </p:cNvSpPr>
          <p:nvPr>
            <p:ph idx="1"/>
          </p:nvPr>
        </p:nvSpPr>
        <p:spPr>
          <a:xfrm>
            <a:off x="1003300" y="2598420"/>
            <a:ext cx="8005833" cy="3041729"/>
          </a:xfrm>
        </p:spPr>
        <p:txBody>
          <a:bodyPr/>
          <a:lstStyle>
            <a:lvl2pPr>
              <a:spcBef>
                <a:spcPts val="10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9181253" y="1580516"/>
            <a:ext cx="1385147" cy="464185"/>
          </a:xfrm>
        </p:spPr>
        <p:txBody>
          <a:bodyPr/>
          <a:lstStyle>
            <a:lvl1pPr>
              <a:defRPr>
                <a:solidFill>
                  <a:srgbClr val="E90029"/>
                </a:solidFill>
              </a:defRPr>
            </a:lvl1pPr>
          </a:lstStyle>
          <a:p>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400800"/>
            <a:ext cx="1996440" cy="346050"/>
          </a:xfrm>
          <a:prstGeom prst="rect">
            <a:avLst/>
          </a:prstGeom>
        </p:spPr>
      </p:pic>
      <p:sp>
        <p:nvSpPr>
          <p:cNvPr id="136" name="TextBox 135"/>
          <p:cNvSpPr txBox="1"/>
          <p:nvPr userDrawn="1"/>
        </p:nvSpPr>
        <p:spPr>
          <a:xfrm>
            <a:off x="10779760" y="19042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11277600" y="18446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10737933" y="15027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081966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74682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72807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338124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4688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0488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389234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14634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01B93-39A6-4BC1-B516-CEDDED57895E}" type="slidenum">
              <a:rPr lang="en-US" smtClean="0"/>
              <a:t>‹#›</a:t>
            </a:fld>
            <a:endParaRPr lang="en-US"/>
          </a:p>
        </p:txBody>
      </p:sp>
    </p:spTree>
    <p:extLst>
      <p:ext uri="{BB962C8B-B14F-4D97-AF65-F5344CB8AC3E}">
        <p14:creationId xmlns:p14="http://schemas.microsoft.com/office/powerpoint/2010/main" val="218187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01B93-39A6-4BC1-B516-CEDDED57895E}" type="slidenum">
              <a:rPr lang="en-US" smtClean="0"/>
              <a:t>‹#›</a:t>
            </a:fld>
            <a:endParaRPr lang="en-US"/>
          </a:p>
        </p:txBody>
      </p:sp>
    </p:spTree>
    <p:extLst>
      <p:ext uri="{BB962C8B-B14F-4D97-AF65-F5344CB8AC3E}">
        <p14:creationId xmlns:p14="http://schemas.microsoft.com/office/powerpoint/2010/main" val="302967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2453" y="228600"/>
            <a:ext cx="9589347" cy="5143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03299" y="1371600"/>
            <a:ext cx="9563101" cy="472744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81253" y="6241416"/>
            <a:ext cx="1385147" cy="464185"/>
          </a:xfrm>
          <a:prstGeom prst="rect">
            <a:avLst/>
          </a:prstGeom>
        </p:spPr>
        <p:txBody>
          <a:bodyPr vert="horz" lIns="0" tIns="0" rIns="0" bIns="0" rtlCol="0" anchor="b"/>
          <a:lstStyle>
            <a:lvl1pPr algn="l">
              <a:lnSpc>
                <a:spcPct val="110000"/>
              </a:lnSpc>
              <a:defRPr sz="900">
                <a:solidFill>
                  <a:srgbClr val="E90029"/>
                </a:solidFill>
              </a:defRPr>
            </a:lvl1pPr>
          </a:lstStyle>
          <a:p>
            <a:endParaRPr lang="en-US" dirty="0"/>
          </a:p>
        </p:txBody>
      </p:sp>
      <p:sp>
        <p:nvSpPr>
          <p:cNvPr id="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
        <p:nvSpPr>
          <p:cNvPr id="15" name="Line 7"/>
          <p:cNvSpPr>
            <a:spLocks noChangeShapeType="1"/>
          </p:cNvSpPr>
          <p:nvPr/>
        </p:nvSpPr>
        <p:spPr bwMode="auto">
          <a:xfrm>
            <a:off x="8990207"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Line 7"/>
          <p:cNvSpPr>
            <a:spLocks noChangeShapeType="1"/>
          </p:cNvSpPr>
          <p:nvPr/>
        </p:nvSpPr>
        <p:spPr bwMode="auto">
          <a:xfrm>
            <a:off x="10588773"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1" name="TextBox 80"/>
          <p:cNvSpPr txBox="1"/>
          <p:nvPr/>
        </p:nvSpPr>
        <p:spPr>
          <a:xfrm>
            <a:off x="10737932"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917221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651" y="1371600"/>
            <a:ext cx="5575174" cy="616585"/>
          </a:xfrm>
        </p:spPr>
        <p:txBody>
          <a:bodyPr/>
          <a:lstStyle/>
          <a:p>
            <a:r>
              <a:rPr lang="ja-JP" altLang="en-US" sz="4000" dirty="0">
                <a:solidFill>
                  <a:schemeClr val="tx1"/>
                </a:solidFill>
              </a:rPr>
              <a:t>オシロスコープの基本</a:t>
            </a:r>
            <a:br>
              <a:rPr lang="ja-JP" altLang="en-US" dirty="0">
                <a:solidFill>
                  <a:schemeClr val="tx1"/>
                </a:solidFill>
              </a:rPr>
            </a:br>
            <a:endParaRPr lang="en-US" dirty="0">
              <a:solidFill>
                <a:schemeClr val="tx1"/>
              </a:solidFill>
            </a:endParaRPr>
          </a:p>
        </p:txBody>
      </p:sp>
      <p:sp>
        <p:nvSpPr>
          <p:cNvPr id="20" name="Text Placeholder 19"/>
          <p:cNvSpPr>
            <a:spLocks noGrp="1"/>
          </p:cNvSpPr>
          <p:nvPr>
            <p:ph type="body" sz="quarter" idx="13"/>
          </p:nvPr>
        </p:nvSpPr>
        <p:spPr>
          <a:xfrm>
            <a:off x="1041097" y="2286000"/>
            <a:ext cx="5283503" cy="457200"/>
          </a:xfrm>
        </p:spPr>
        <p:txBody>
          <a:bodyPr/>
          <a:lstStyle/>
          <a:p>
            <a:r>
              <a:rPr lang="ja-JP" altLang="en-US" sz="2000" dirty="0">
                <a:solidFill>
                  <a:schemeClr val="tx1"/>
                </a:solidFill>
              </a:rPr>
              <a:t>電気工学科および物理学科の学生向け </a:t>
            </a:r>
          </a:p>
        </p:txBody>
      </p:sp>
    </p:spTree>
    <p:extLst>
      <p:ext uri="{BB962C8B-B14F-4D97-AF65-F5344CB8AC3E}">
        <p14:creationId xmlns:p14="http://schemas.microsoft.com/office/powerpoint/2010/main" val="75908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26D1DD4-999D-442C-92CD-5CC7D699F502}"/>
              </a:ext>
            </a:extLst>
          </p:cNvPr>
          <p:cNvGrpSpPr/>
          <p:nvPr/>
        </p:nvGrpSpPr>
        <p:grpSpPr>
          <a:xfrm>
            <a:off x="2209800" y="1207738"/>
            <a:ext cx="5791200" cy="3484855"/>
            <a:chOff x="2209800" y="1207738"/>
            <a:chExt cx="5791200" cy="3484855"/>
          </a:xfrm>
        </p:grpSpPr>
        <p:pic>
          <p:nvPicPr>
            <p:cNvPr id="19" name="Picture 18" descr="Cursors1.png">
              <a:extLst>
                <a:ext uri="{FF2B5EF4-FFF2-40B4-BE49-F238E27FC236}">
                  <a16:creationId xmlns:a16="http://schemas.microsoft.com/office/drawing/2014/main" id="{E009BB99-61EB-48A6-ADDC-D87E397A396E}"/>
                </a:ext>
              </a:extLst>
            </p:cNvPr>
            <p:cNvPicPr>
              <a:picLocks noChangeAspect="1"/>
            </p:cNvPicPr>
            <p:nvPr/>
          </p:nvPicPr>
          <p:blipFill>
            <a:blip r:embed="rId3" cstate="screen"/>
            <a:srcRect/>
            <a:stretch>
              <a:fillRect/>
            </a:stretch>
          </p:blipFill>
          <p:spPr>
            <a:xfrm>
              <a:off x="2209800" y="1207738"/>
              <a:ext cx="5791200" cy="3484855"/>
            </a:xfrm>
            <a:prstGeom prst="rect">
              <a:avLst/>
            </a:prstGeom>
          </p:spPr>
        </p:pic>
        <p:sp>
          <p:nvSpPr>
            <p:cNvPr id="25" name="Rectangle 24">
              <a:extLst>
                <a:ext uri="{FF2B5EF4-FFF2-40B4-BE49-F238E27FC236}">
                  <a16:creationId xmlns:a16="http://schemas.microsoft.com/office/drawing/2014/main" id="{10B8C98F-C5F5-47B8-9C8F-B1057FB616E1}"/>
                </a:ext>
              </a:extLst>
            </p:cNvPr>
            <p:cNvSpPr/>
            <p:nvPr/>
          </p:nvSpPr>
          <p:spPr>
            <a:xfrm>
              <a:off x="7073028" y="1381563"/>
              <a:ext cx="851772" cy="257917"/>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p:txBody>
          <a:bodyPr/>
          <a:lstStyle/>
          <a:p>
            <a:r>
              <a:rPr lang="ja-JP" altLang="en-US" dirty="0"/>
              <a:t>測定の実行 </a:t>
            </a:r>
            <a:r>
              <a:rPr lang="en-US" altLang="ja-JP" dirty="0"/>
              <a:t>– </a:t>
            </a:r>
            <a:r>
              <a:rPr lang="ja-JP" altLang="en-US" dirty="0"/>
              <a:t>カーソルの使用</a:t>
            </a:r>
            <a:endParaRPr lang="en-US" dirty="0"/>
          </a:p>
        </p:txBody>
      </p:sp>
      <p:sp>
        <p:nvSpPr>
          <p:cNvPr id="2" name="Content Placeholder 1"/>
          <p:cNvSpPr>
            <a:spLocks noGrp="1"/>
          </p:cNvSpPr>
          <p:nvPr>
            <p:ph idx="1"/>
          </p:nvPr>
        </p:nvSpPr>
        <p:spPr>
          <a:xfrm>
            <a:off x="2512814" y="5029201"/>
            <a:ext cx="7545586" cy="1578565"/>
          </a:xfrm>
        </p:spPr>
        <p:txBody>
          <a:bodyPr/>
          <a:lstStyle/>
          <a:p>
            <a:pPr marL="285750" indent="-285750">
              <a:spcBef>
                <a:spcPts val="600"/>
              </a:spcBef>
              <a:buFont typeface="Arial Narrow" panose="020B0606020202030204" pitchFamily="34" charset="0"/>
              <a:buChar char="―"/>
            </a:pPr>
            <a:r>
              <a:rPr lang="ja-JP" altLang="en-US" dirty="0"/>
              <a:t>目的の測定ポイントに</a:t>
            </a:r>
            <a:r>
              <a:rPr lang="en-US" altLang="ja-JP" dirty="0"/>
              <a:t>X &amp; Y</a:t>
            </a:r>
            <a:r>
              <a:rPr lang="ja-JP" altLang="en-US" dirty="0"/>
              <a:t>カーソルを手動で配置します。</a:t>
            </a:r>
          </a:p>
          <a:p>
            <a:pPr marL="285750" indent="-285750">
              <a:spcBef>
                <a:spcPts val="600"/>
              </a:spcBef>
              <a:buFont typeface="Arial Narrow" panose="020B0606020202030204" pitchFamily="34" charset="0"/>
              <a:buChar char="―"/>
            </a:pPr>
            <a:r>
              <a:rPr lang="ja-JP" altLang="en-US" dirty="0"/>
              <a:t>オシロスコープが、垂直および水平スケーリング係数を自動的に乗算</a:t>
            </a:r>
            <a:br>
              <a:rPr lang="ja-JP" altLang="en-US" dirty="0"/>
            </a:br>
            <a:r>
              <a:rPr lang="ja-JP" altLang="en-US" dirty="0"/>
              <a:t>し、絶対測定値とデルタ測定値を表示します。 </a:t>
            </a:r>
          </a:p>
        </p:txBody>
      </p:sp>
      <p:pic>
        <p:nvPicPr>
          <p:cNvPr id="26" name="Picture 25" descr="Fig10.PNG"/>
          <p:cNvPicPr>
            <a:picLocks noChangeAspect="1"/>
          </p:cNvPicPr>
          <p:nvPr/>
        </p:nvPicPr>
        <p:blipFill>
          <a:blip r:embed="rId4" cstate="screen"/>
          <a:stretch>
            <a:fillRect/>
          </a:stretch>
        </p:blipFill>
        <p:spPr>
          <a:xfrm>
            <a:off x="8382000" y="1207737"/>
            <a:ext cx="1809750" cy="1428750"/>
          </a:xfrm>
          <a:prstGeom prst="rect">
            <a:avLst/>
          </a:prstGeom>
        </p:spPr>
      </p:pic>
      <p:sp>
        <p:nvSpPr>
          <p:cNvPr id="37" name="TextBox 36"/>
          <p:cNvSpPr txBox="1"/>
          <p:nvPr/>
        </p:nvSpPr>
        <p:spPr>
          <a:xfrm>
            <a:off x="8273142" y="3354755"/>
            <a:ext cx="1905000" cy="338554"/>
          </a:xfrm>
          <a:prstGeom prst="rect">
            <a:avLst/>
          </a:prstGeom>
          <a:noFill/>
        </p:spPr>
        <p:txBody>
          <a:bodyPr wrap="square" rtlCol="0">
            <a:spAutoFit/>
          </a:bodyPr>
          <a:lstStyle/>
          <a:p>
            <a:pPr algn="ctr">
              <a:buNone/>
            </a:pPr>
            <a:r>
              <a:rPr lang="el-GR" sz="1600" dirty="0"/>
              <a:t>Δ</a:t>
            </a:r>
            <a:r>
              <a:rPr lang="en-US" sz="1600" dirty="0" err="1">
                <a:latin typeface="+mj-ea"/>
              </a:rPr>
              <a:t>表示値</a:t>
            </a:r>
            <a:endParaRPr lang="en-US" sz="1600" dirty="0">
              <a:latin typeface="+mj-ea"/>
            </a:endParaRPr>
          </a:p>
        </p:txBody>
      </p:sp>
      <p:sp>
        <p:nvSpPr>
          <p:cNvPr id="38" name="TextBox 37"/>
          <p:cNvSpPr txBox="1"/>
          <p:nvPr/>
        </p:nvSpPr>
        <p:spPr>
          <a:xfrm>
            <a:off x="8316684" y="4215825"/>
            <a:ext cx="1905000" cy="338554"/>
          </a:xfrm>
          <a:prstGeom prst="rect">
            <a:avLst/>
          </a:prstGeom>
          <a:noFill/>
        </p:spPr>
        <p:txBody>
          <a:bodyPr wrap="square" rtlCol="0">
            <a:spAutoFit/>
          </a:bodyPr>
          <a:lstStyle/>
          <a:p>
            <a:pPr algn="ctr">
              <a:buNone/>
            </a:pPr>
            <a:r>
              <a:rPr lang="en-US" sz="1600" dirty="0" err="1">
                <a:latin typeface="+mj-ea"/>
              </a:rPr>
              <a:t>絶対</a:t>
            </a:r>
            <a:r>
              <a:rPr lang="en-US" sz="1600" dirty="0" err="1"/>
              <a:t>V</a:t>
            </a:r>
            <a:r>
              <a:rPr lang="en-US" sz="1600" dirty="0"/>
              <a:t> &amp; </a:t>
            </a:r>
            <a:r>
              <a:rPr lang="en-US" sz="1600" dirty="0" err="1"/>
              <a:t>T</a:t>
            </a:r>
            <a:r>
              <a:rPr lang="en-US" sz="1600" dirty="0" err="1">
                <a:latin typeface="+mj-ea"/>
              </a:rPr>
              <a:t>表示値</a:t>
            </a:r>
            <a:endParaRPr lang="en-US" sz="1600" dirty="0">
              <a:latin typeface="+mj-ea"/>
            </a:endParaRPr>
          </a:p>
        </p:txBody>
      </p:sp>
      <p:cxnSp>
        <p:nvCxnSpPr>
          <p:cNvPr id="40" name="Straight Arrow Connector 39"/>
          <p:cNvCxnSpPr/>
          <p:nvPr/>
        </p:nvCxnSpPr>
        <p:spPr bwMode="auto">
          <a:xfrm rot="10800000" flipV="1">
            <a:off x="8153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8015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8305800" y="2514601"/>
            <a:ext cx="1905000" cy="584775"/>
          </a:xfrm>
          <a:prstGeom prst="rect">
            <a:avLst/>
          </a:prstGeom>
          <a:noFill/>
        </p:spPr>
        <p:txBody>
          <a:bodyPr wrap="square" rtlCol="0">
            <a:spAutoFit/>
          </a:bodyPr>
          <a:lstStyle/>
          <a:p>
            <a:pPr algn="ctr">
              <a:buNone/>
            </a:pPr>
            <a:r>
              <a:rPr lang="en-US" sz="1600" dirty="0" err="1">
                <a:latin typeface="+mj-ea"/>
              </a:rPr>
              <a:t>カーソル</a:t>
            </a:r>
            <a:r>
              <a:rPr lang="en-US" sz="1600" dirty="0">
                <a:latin typeface="+mj-ea"/>
              </a:rPr>
              <a:t>・</a:t>
            </a:r>
            <a:br>
              <a:rPr lang="en-US" sz="1600" dirty="0">
                <a:latin typeface="+mj-ea"/>
              </a:rPr>
            </a:br>
            <a:r>
              <a:rPr lang="en-US" sz="1600" dirty="0" err="1">
                <a:latin typeface="+mj-ea"/>
              </a:rPr>
              <a:t>コントロール</a:t>
            </a:r>
            <a:endParaRPr lang="en-US" sz="1600" dirty="0">
              <a:latin typeface="+mj-ea"/>
            </a:endParaRPr>
          </a:p>
        </p:txBody>
      </p:sp>
      <p:sp>
        <p:nvSpPr>
          <p:cNvPr id="21" name="TextBox 20"/>
          <p:cNvSpPr txBox="1"/>
          <p:nvPr/>
        </p:nvSpPr>
        <p:spPr>
          <a:xfrm rot="16200000">
            <a:off x="3619428" y="2594039"/>
            <a:ext cx="987771" cy="276999"/>
          </a:xfrm>
          <a:prstGeom prst="rect">
            <a:avLst/>
          </a:prstGeom>
          <a:noFill/>
        </p:spPr>
        <p:txBody>
          <a:bodyPr wrap="none" rtlCol="0">
            <a:spAutoFit/>
          </a:bodyPr>
          <a:lstStyle/>
          <a:p>
            <a:pPr algn="l">
              <a:buNone/>
            </a:pPr>
            <a:r>
              <a:rPr lang="en-US" sz="1200" dirty="0">
                <a:solidFill>
                  <a:srgbClr val="FFFF00"/>
                </a:solidFill>
                <a:ea typeface="+mj-ea"/>
              </a:rPr>
              <a:t>X1</a:t>
            </a:r>
            <a:r>
              <a:rPr lang="en-US" sz="1200" dirty="0">
                <a:solidFill>
                  <a:srgbClr val="FFFF00"/>
                </a:solidFill>
                <a:latin typeface="+mj-ea"/>
                <a:ea typeface="+mj-ea"/>
              </a:rPr>
              <a:t>カーソル</a:t>
            </a:r>
          </a:p>
        </p:txBody>
      </p:sp>
      <p:sp>
        <p:nvSpPr>
          <p:cNvPr id="22" name="TextBox 21"/>
          <p:cNvSpPr txBox="1"/>
          <p:nvPr/>
        </p:nvSpPr>
        <p:spPr>
          <a:xfrm rot="16200000">
            <a:off x="5451205" y="2950512"/>
            <a:ext cx="987771" cy="276999"/>
          </a:xfrm>
          <a:prstGeom prst="rect">
            <a:avLst/>
          </a:prstGeom>
          <a:noFill/>
        </p:spPr>
        <p:txBody>
          <a:bodyPr wrap="none" rtlCol="0">
            <a:spAutoFit/>
          </a:bodyPr>
          <a:lstStyle/>
          <a:p>
            <a:pPr algn="l">
              <a:buNone/>
            </a:pPr>
            <a:r>
              <a:rPr lang="en-US" sz="1200" dirty="0">
                <a:solidFill>
                  <a:srgbClr val="FFFF00"/>
                </a:solidFill>
                <a:ea typeface="+mj-ea"/>
              </a:rPr>
              <a:t>X2</a:t>
            </a:r>
            <a:r>
              <a:rPr lang="en-US" sz="1200" dirty="0">
                <a:solidFill>
                  <a:srgbClr val="FFFF00"/>
                </a:solidFill>
                <a:latin typeface="+mj-ea"/>
                <a:ea typeface="+mj-ea"/>
              </a:rPr>
              <a:t>カーソル</a:t>
            </a:r>
          </a:p>
        </p:txBody>
      </p:sp>
      <p:sp>
        <p:nvSpPr>
          <p:cNvPr id="23" name="TextBox 22"/>
          <p:cNvSpPr txBox="1"/>
          <p:nvPr/>
        </p:nvSpPr>
        <p:spPr>
          <a:xfrm>
            <a:off x="4648202" y="3558475"/>
            <a:ext cx="1026243" cy="276999"/>
          </a:xfrm>
          <a:prstGeom prst="rect">
            <a:avLst/>
          </a:prstGeom>
          <a:noFill/>
        </p:spPr>
        <p:txBody>
          <a:bodyPr wrap="none" rtlCol="0">
            <a:spAutoFit/>
          </a:bodyPr>
          <a:lstStyle/>
          <a:p>
            <a:pPr algn="l">
              <a:buNone/>
            </a:pPr>
            <a:r>
              <a:rPr lang="en-US" sz="1200" dirty="0">
                <a:solidFill>
                  <a:srgbClr val="FFFF00"/>
                </a:solidFill>
                <a:ea typeface="+mj-ea"/>
              </a:rPr>
              <a:t>Y1</a:t>
            </a:r>
            <a:r>
              <a:rPr lang="en-US" sz="1200" dirty="0">
                <a:solidFill>
                  <a:srgbClr val="FFFF00"/>
                </a:solidFill>
                <a:latin typeface="+mj-ea"/>
                <a:ea typeface="+mj-ea"/>
              </a:rPr>
              <a:t>カーソル</a:t>
            </a:r>
          </a:p>
        </p:txBody>
      </p:sp>
      <p:sp>
        <p:nvSpPr>
          <p:cNvPr id="24" name="TextBox 23"/>
          <p:cNvSpPr txBox="1"/>
          <p:nvPr/>
        </p:nvSpPr>
        <p:spPr>
          <a:xfrm>
            <a:off x="3810002" y="1424875"/>
            <a:ext cx="1026243" cy="276999"/>
          </a:xfrm>
          <a:prstGeom prst="rect">
            <a:avLst/>
          </a:prstGeom>
          <a:noFill/>
        </p:spPr>
        <p:txBody>
          <a:bodyPr wrap="none" rtlCol="0">
            <a:spAutoFit/>
          </a:bodyPr>
          <a:lstStyle/>
          <a:p>
            <a:pPr algn="l">
              <a:buNone/>
            </a:pPr>
            <a:r>
              <a:rPr lang="en-US" sz="1200" dirty="0">
                <a:solidFill>
                  <a:srgbClr val="FFFF00"/>
                </a:solidFill>
                <a:ea typeface="+mj-ea"/>
              </a:rPr>
              <a:t>Y2</a:t>
            </a:r>
            <a:r>
              <a:rPr lang="en-US" sz="1200" dirty="0">
                <a:solidFill>
                  <a:srgbClr val="FFFF00"/>
                </a:solidFill>
                <a:latin typeface="+mj-ea"/>
                <a:ea typeface="+mj-ea"/>
              </a:rPr>
              <a:t>カーソル</a:t>
            </a:r>
          </a:p>
        </p:txBody>
      </p:sp>
      <p:sp>
        <p:nvSpPr>
          <p:cNvPr id="30" name="Oval 29"/>
          <p:cNvSpPr/>
          <p:nvPr/>
        </p:nvSpPr>
        <p:spPr bwMode="auto">
          <a:xfrm>
            <a:off x="6785431" y="2872674"/>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2" name="Oval 31"/>
          <p:cNvSpPr/>
          <p:nvPr/>
        </p:nvSpPr>
        <p:spPr bwMode="auto">
          <a:xfrm>
            <a:off x="4811491" y="4233384"/>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371746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2703661-73CB-479B-9868-FC8CC039B47F}"/>
              </a:ext>
            </a:extLst>
          </p:cNvPr>
          <p:cNvGrpSpPr/>
          <p:nvPr/>
        </p:nvGrpSpPr>
        <p:grpSpPr>
          <a:xfrm>
            <a:off x="3167743" y="1905000"/>
            <a:ext cx="5791200" cy="3484872"/>
            <a:chOff x="3167743" y="1524000"/>
            <a:chExt cx="5791200" cy="3484872"/>
          </a:xfrm>
        </p:grpSpPr>
        <p:pic>
          <p:nvPicPr>
            <p:cNvPr id="10" name="Picture 9" descr="Auto Meas1.png">
              <a:extLst>
                <a:ext uri="{FF2B5EF4-FFF2-40B4-BE49-F238E27FC236}">
                  <a16:creationId xmlns:a16="http://schemas.microsoft.com/office/drawing/2014/main" id="{5831C863-52C0-4B9C-8EA9-31A2F95108C9}"/>
                </a:ext>
              </a:extLst>
            </p:cNvPr>
            <p:cNvPicPr>
              <a:picLocks noChangeAspect="1"/>
            </p:cNvPicPr>
            <p:nvPr/>
          </p:nvPicPr>
          <p:blipFill>
            <a:blip r:embed="rId3" cstate="screen"/>
            <a:srcRect/>
            <a:stretch>
              <a:fillRect/>
            </a:stretch>
          </p:blipFill>
          <p:spPr>
            <a:xfrm>
              <a:off x="3167743" y="1524000"/>
              <a:ext cx="5791200" cy="3484872"/>
            </a:xfrm>
            <a:prstGeom prst="rect">
              <a:avLst/>
            </a:prstGeom>
          </p:spPr>
        </p:pic>
        <p:sp>
          <p:nvSpPr>
            <p:cNvPr id="11" name="Rectangle 10">
              <a:extLst>
                <a:ext uri="{FF2B5EF4-FFF2-40B4-BE49-F238E27FC236}">
                  <a16:creationId xmlns:a16="http://schemas.microsoft.com/office/drawing/2014/main" id="{ED773660-6C7B-4D86-8225-948572EF6548}"/>
                </a:ext>
              </a:extLst>
            </p:cNvPr>
            <p:cNvSpPr/>
            <p:nvPr/>
          </p:nvSpPr>
          <p:spPr>
            <a:xfrm>
              <a:off x="8001000" y="1727202"/>
              <a:ext cx="838200" cy="194732"/>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a:xfrm>
            <a:off x="2254612" y="1009650"/>
            <a:ext cx="7192010" cy="514350"/>
          </a:xfrm>
        </p:spPr>
        <p:txBody>
          <a:bodyPr/>
          <a:lstStyle/>
          <a:p>
            <a:r>
              <a:rPr lang="ja-JP" altLang="en-US" dirty="0"/>
              <a:t>測定の実行 </a:t>
            </a:r>
            <a:r>
              <a:rPr lang="en-US" altLang="ja-JP" dirty="0"/>
              <a:t>– </a:t>
            </a:r>
            <a:r>
              <a:rPr lang="ja-JP" altLang="en-US" dirty="0"/>
              <a:t>オシロスコープの自動パラメトリック</a:t>
            </a:r>
            <a:br>
              <a:rPr lang="ja-JP" altLang="en-US" dirty="0"/>
            </a:br>
            <a:r>
              <a:rPr lang="ja-JP" altLang="en-US" dirty="0"/>
              <a:t>		     </a:t>
            </a:r>
            <a:r>
              <a:rPr lang="ja-JP" altLang="en-US" dirty="0">
                <a:solidFill>
                  <a:schemeClr val="tx1"/>
                </a:solidFill>
              </a:rPr>
              <a:t>測定の使用</a:t>
            </a:r>
            <a:endParaRPr lang="en-US" dirty="0">
              <a:solidFill>
                <a:schemeClr val="tx1"/>
              </a:solidFill>
            </a:endParaRPr>
          </a:p>
        </p:txBody>
      </p:sp>
      <p:sp>
        <p:nvSpPr>
          <p:cNvPr id="3" name="Content Placeholder 2"/>
          <p:cNvSpPr>
            <a:spLocks noGrp="1"/>
          </p:cNvSpPr>
          <p:nvPr>
            <p:ph idx="1"/>
          </p:nvPr>
        </p:nvSpPr>
        <p:spPr>
          <a:xfrm>
            <a:off x="2514601" y="5638801"/>
            <a:ext cx="6400799" cy="619765"/>
          </a:xfrm>
        </p:spPr>
        <p:txBody>
          <a:bodyPr/>
          <a:lstStyle/>
          <a:p>
            <a:r>
              <a:rPr lang="ja-JP" altLang="en-US" dirty="0"/>
              <a:t>表示値が絶えず更新される自動パラメトリック測定を最大</a:t>
            </a:r>
            <a:r>
              <a:rPr lang="en-US" altLang="ja-JP" dirty="0"/>
              <a:t>4</a:t>
            </a:r>
            <a:r>
              <a:rPr lang="ja-JP" altLang="en-US" dirty="0"/>
              <a:t>つ選択します。</a:t>
            </a:r>
          </a:p>
          <a:p>
            <a:endParaRPr lang="en-US" dirty="0"/>
          </a:p>
        </p:txBody>
      </p:sp>
      <p:sp>
        <p:nvSpPr>
          <p:cNvPr id="34" name="Oval 33"/>
          <p:cNvSpPr/>
          <p:nvPr/>
        </p:nvSpPr>
        <p:spPr bwMode="auto">
          <a:xfrm>
            <a:off x="7739743" y="3454686"/>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37" name="TextBox 36"/>
          <p:cNvSpPr txBox="1"/>
          <p:nvPr/>
        </p:nvSpPr>
        <p:spPr>
          <a:xfrm>
            <a:off x="9187543" y="4228148"/>
            <a:ext cx="1905000" cy="338554"/>
          </a:xfrm>
          <a:prstGeom prst="rect">
            <a:avLst/>
          </a:prstGeom>
          <a:noFill/>
        </p:spPr>
        <p:txBody>
          <a:bodyPr wrap="square" rtlCol="0">
            <a:spAutoFit/>
          </a:bodyPr>
          <a:lstStyle/>
          <a:p>
            <a:pPr algn="ctr"/>
            <a:r>
              <a:rPr lang="en-US" sz="1600" dirty="0" err="1">
                <a:latin typeface="+mj-ea"/>
              </a:rPr>
              <a:t>表示値</a:t>
            </a:r>
            <a:endParaRPr lang="en-US" sz="1600" dirty="0">
              <a:latin typeface="+mj-ea"/>
            </a:endParaRPr>
          </a:p>
        </p:txBody>
      </p:sp>
      <p:cxnSp>
        <p:nvCxnSpPr>
          <p:cNvPr id="40" name="Straight Arrow Connector 39"/>
          <p:cNvCxnSpPr/>
          <p:nvPr/>
        </p:nvCxnSpPr>
        <p:spPr bwMode="auto">
          <a:xfrm rot="10800000" flipV="1">
            <a:off x="9187543" y="439742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168524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476" y="2203047"/>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a:xfrm>
            <a:off x="2301967" y="533400"/>
            <a:ext cx="8126549" cy="514350"/>
          </a:xfrm>
        </p:spPr>
        <p:txBody>
          <a:bodyPr/>
          <a:lstStyle/>
          <a:p>
            <a:r>
              <a:rPr lang="ja-JP" altLang="en-US" dirty="0"/>
              <a:t>主要なオシロスコープ・セットアップ・</a:t>
            </a:r>
            <a:br>
              <a:rPr lang="ja-JP" altLang="en-US" dirty="0"/>
            </a:br>
            <a:r>
              <a:rPr lang="ja-JP" altLang="en-US" dirty="0"/>
              <a:t>コントロール</a:t>
            </a:r>
            <a:endParaRPr lang="en-US" dirty="0"/>
          </a:p>
        </p:txBody>
      </p:sp>
      <p:sp>
        <p:nvSpPr>
          <p:cNvPr id="2" name="Text Placeholder 1"/>
          <p:cNvSpPr>
            <a:spLocks noGrp="1"/>
          </p:cNvSpPr>
          <p:nvPr>
            <p:ph type="body" sz="quarter" idx="13"/>
          </p:nvPr>
        </p:nvSpPr>
        <p:spPr>
          <a:xfrm>
            <a:off x="2325189" y="1066800"/>
            <a:ext cx="8305800" cy="457200"/>
          </a:xfrm>
        </p:spPr>
        <p:txBody>
          <a:bodyPr/>
          <a:lstStyle/>
          <a:p>
            <a:r>
              <a:rPr lang="en-US" sz="2000" dirty="0" err="1"/>
              <a:t>Keysight</a:t>
            </a:r>
            <a:r>
              <a:rPr lang="en-US" sz="2000" dirty="0"/>
              <a:t> </a:t>
            </a:r>
            <a:r>
              <a:rPr lang="en-US" sz="2000" dirty="0" err="1"/>
              <a:t>InfiniiVision</a:t>
            </a:r>
            <a:r>
              <a:rPr lang="en-US" sz="2000" dirty="0"/>
              <a:t> 2000 &amp; 3000 X</a:t>
            </a:r>
            <a:r>
              <a:rPr lang="ja-JP" altLang="en-US" sz="2000" dirty="0"/>
              <a:t>シリーズ オシロスコープ</a:t>
            </a:r>
          </a:p>
          <a:p>
            <a:endParaRPr lang="en-US" sz="2000" dirty="0"/>
          </a:p>
        </p:txBody>
      </p:sp>
      <p:sp>
        <p:nvSpPr>
          <p:cNvPr id="22" name="TextBox 21"/>
          <p:cNvSpPr txBox="1"/>
          <p:nvPr/>
        </p:nvSpPr>
        <p:spPr>
          <a:xfrm>
            <a:off x="5220789" y="1431098"/>
            <a:ext cx="2362200" cy="461665"/>
          </a:xfrm>
          <a:prstGeom prst="rect">
            <a:avLst/>
          </a:prstGeom>
          <a:noFill/>
        </p:spPr>
        <p:txBody>
          <a:bodyPr wrap="square" rtlCol="0">
            <a:spAutoFit/>
          </a:bodyPr>
          <a:lstStyle/>
          <a:p>
            <a:pPr algn="ctr">
              <a:buNone/>
            </a:pPr>
            <a:r>
              <a:rPr lang="en-US" sz="1200" dirty="0">
                <a:latin typeface="+mj-lt"/>
                <a:ea typeface="+mj-ea"/>
              </a:rPr>
              <a:t>Horizontal Scaling (s/div)</a:t>
            </a:r>
            <a:br>
              <a:rPr lang="en-US" sz="1200" dirty="0">
                <a:latin typeface="+mj-lt"/>
                <a:ea typeface="+mj-ea"/>
              </a:rPr>
            </a:br>
            <a:r>
              <a:rPr lang="en-US" sz="1200" dirty="0">
                <a:latin typeface="+mj-lt"/>
                <a:ea typeface="+mj-ea"/>
              </a:rPr>
              <a:t>（</a:t>
            </a:r>
            <a:r>
              <a:rPr lang="ja-JP" altLang="en-US" sz="1200" dirty="0">
                <a:latin typeface="+mj-lt"/>
                <a:ea typeface="+mj-ea"/>
              </a:rPr>
              <a:t>水平スケーリング（</a:t>
            </a:r>
            <a:r>
              <a:rPr lang="en-US" sz="1200" dirty="0">
                <a:latin typeface="+mj-lt"/>
                <a:ea typeface="+mj-ea"/>
              </a:rPr>
              <a:t>s/div））</a:t>
            </a:r>
          </a:p>
        </p:txBody>
      </p:sp>
      <p:sp>
        <p:nvSpPr>
          <p:cNvPr id="23" name="TextBox 22"/>
          <p:cNvSpPr txBox="1"/>
          <p:nvPr/>
        </p:nvSpPr>
        <p:spPr>
          <a:xfrm>
            <a:off x="6744789" y="1816563"/>
            <a:ext cx="1600200" cy="461665"/>
          </a:xfrm>
          <a:prstGeom prst="rect">
            <a:avLst/>
          </a:prstGeom>
          <a:noFill/>
        </p:spPr>
        <p:txBody>
          <a:bodyPr wrap="square" rtlCol="0">
            <a:spAutoFit/>
          </a:bodyPr>
          <a:lstStyle/>
          <a:p>
            <a:pPr algn="ctr">
              <a:buNone/>
            </a:pPr>
            <a:r>
              <a:rPr lang="fr-FR" sz="1200" dirty="0">
                <a:latin typeface="+mj-lt"/>
                <a:ea typeface="+mj-ea"/>
              </a:rPr>
              <a:t>Horizontal Position</a:t>
            </a:r>
            <a:br>
              <a:rPr lang="fr-FR" sz="1200" dirty="0">
                <a:latin typeface="+mj-lt"/>
                <a:ea typeface="+mj-ea"/>
              </a:rPr>
            </a:br>
            <a:r>
              <a:rPr lang="fr-FR" sz="1200" dirty="0">
                <a:latin typeface="+mj-lt"/>
                <a:ea typeface="+mj-ea"/>
              </a:rPr>
              <a:t>（水平位置）</a:t>
            </a:r>
            <a:endParaRPr lang="en-US" sz="1200" dirty="0">
              <a:latin typeface="+mj-lt"/>
              <a:ea typeface="+mj-ea"/>
            </a:endParaRPr>
          </a:p>
        </p:txBody>
      </p:sp>
      <p:sp>
        <p:nvSpPr>
          <p:cNvPr id="24" name="TextBox 23"/>
          <p:cNvSpPr txBox="1"/>
          <p:nvPr/>
        </p:nvSpPr>
        <p:spPr>
          <a:xfrm>
            <a:off x="8755017" y="4442550"/>
            <a:ext cx="1647372" cy="461665"/>
          </a:xfrm>
          <a:prstGeom prst="rect">
            <a:avLst/>
          </a:prstGeom>
          <a:noFill/>
        </p:spPr>
        <p:txBody>
          <a:bodyPr wrap="square" rtlCol="0">
            <a:spAutoFit/>
          </a:bodyPr>
          <a:lstStyle/>
          <a:p>
            <a:pPr algn="ctr">
              <a:buNone/>
            </a:pPr>
            <a:r>
              <a:rPr lang="en-US" sz="1200" dirty="0">
                <a:latin typeface="+mj-lt"/>
                <a:ea typeface="+mj-ea"/>
              </a:rPr>
              <a:t>Vertical Position</a:t>
            </a:r>
            <a:br>
              <a:rPr lang="en-US" sz="1200" dirty="0">
                <a:latin typeface="+mj-lt"/>
                <a:ea typeface="+mj-ea"/>
              </a:rPr>
            </a:br>
            <a:r>
              <a:rPr lang="en-US" sz="1200" dirty="0">
                <a:latin typeface="+mj-lt"/>
                <a:ea typeface="+mj-ea"/>
              </a:rPr>
              <a:t>（</a:t>
            </a:r>
            <a:r>
              <a:rPr lang="ja-JP" altLang="en-US" sz="1200" dirty="0">
                <a:latin typeface="+mj-lt"/>
                <a:ea typeface="+mj-ea"/>
              </a:rPr>
              <a:t>垂直位置）</a:t>
            </a:r>
            <a:endParaRPr lang="en-US" sz="1200" dirty="0">
              <a:latin typeface="+mj-lt"/>
              <a:ea typeface="+mj-ea"/>
            </a:endParaRPr>
          </a:p>
        </p:txBody>
      </p:sp>
      <p:sp>
        <p:nvSpPr>
          <p:cNvPr id="25" name="TextBox 24"/>
          <p:cNvSpPr txBox="1"/>
          <p:nvPr/>
        </p:nvSpPr>
        <p:spPr>
          <a:xfrm>
            <a:off x="8733249" y="3713207"/>
            <a:ext cx="1897740" cy="646331"/>
          </a:xfrm>
          <a:prstGeom prst="rect">
            <a:avLst/>
          </a:prstGeom>
          <a:noFill/>
        </p:spPr>
        <p:txBody>
          <a:bodyPr wrap="square" rtlCol="0">
            <a:spAutoFit/>
          </a:bodyPr>
          <a:lstStyle/>
          <a:p>
            <a:pPr algn="ctr">
              <a:buNone/>
            </a:pPr>
            <a:r>
              <a:rPr lang="en-US" sz="1200" dirty="0">
                <a:latin typeface="+mj-lt"/>
                <a:ea typeface="+mj-ea"/>
              </a:rPr>
              <a:t>Vertical Scaling (V/div)</a:t>
            </a:r>
            <a:br>
              <a:rPr lang="en-US" sz="1200" dirty="0">
                <a:latin typeface="+mj-lt"/>
                <a:ea typeface="+mj-ea"/>
              </a:rPr>
            </a:br>
            <a:r>
              <a:rPr lang="en-US" sz="1200" dirty="0">
                <a:latin typeface="+mj-lt"/>
                <a:ea typeface="+mj-ea"/>
              </a:rPr>
              <a:t>（</a:t>
            </a:r>
            <a:r>
              <a:rPr lang="ja-JP" altLang="en-US" sz="1200" dirty="0">
                <a:latin typeface="+mj-lt"/>
                <a:ea typeface="+mj-ea"/>
              </a:rPr>
              <a:t>垂直スケーリング（</a:t>
            </a:r>
            <a:r>
              <a:rPr lang="en-US" sz="1200" dirty="0">
                <a:latin typeface="+mj-lt"/>
                <a:ea typeface="+mj-ea"/>
              </a:rPr>
              <a:t>V/div））</a:t>
            </a:r>
          </a:p>
        </p:txBody>
      </p:sp>
      <p:sp>
        <p:nvSpPr>
          <p:cNvPr id="28" name="TextBox 27"/>
          <p:cNvSpPr txBox="1"/>
          <p:nvPr/>
        </p:nvSpPr>
        <p:spPr>
          <a:xfrm>
            <a:off x="5830389" y="5775986"/>
            <a:ext cx="2286000" cy="307777"/>
          </a:xfrm>
          <a:prstGeom prst="rect">
            <a:avLst/>
          </a:prstGeom>
          <a:noFill/>
        </p:spPr>
        <p:txBody>
          <a:bodyPr wrap="square" rtlCol="0">
            <a:spAutoFit/>
          </a:bodyPr>
          <a:lstStyle/>
          <a:p>
            <a:pPr algn="ctr">
              <a:buNone/>
            </a:pPr>
            <a:r>
              <a:rPr lang="en-US" sz="1400" dirty="0">
                <a:latin typeface="+mj-lt"/>
                <a:ea typeface="+mj-ea"/>
              </a:rPr>
              <a:t>Input BNCs（</a:t>
            </a:r>
            <a:r>
              <a:rPr lang="ja-JP" altLang="en-US" sz="1400" dirty="0">
                <a:latin typeface="+mj-lt"/>
                <a:ea typeface="+mj-ea"/>
              </a:rPr>
              <a:t>入力</a:t>
            </a:r>
            <a:r>
              <a:rPr lang="en-US" sz="1400" dirty="0">
                <a:latin typeface="+mj-lt"/>
                <a:ea typeface="+mj-ea"/>
              </a:rPr>
              <a:t>BNC）</a:t>
            </a:r>
          </a:p>
        </p:txBody>
      </p:sp>
      <p:cxnSp>
        <p:nvCxnSpPr>
          <p:cNvPr id="29" name="Straight Connector 28"/>
          <p:cNvCxnSpPr/>
          <p:nvPr/>
        </p:nvCxnSpPr>
        <p:spPr bwMode="auto">
          <a:xfrm rot="5400000" flipH="1" flipV="1">
            <a:off x="5988231" y="2314390"/>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30" name="Straight Connector 29"/>
          <p:cNvCxnSpPr/>
          <p:nvPr/>
        </p:nvCxnSpPr>
        <p:spPr bwMode="auto">
          <a:xfrm rot="5400000" flipH="1" flipV="1">
            <a:off x="6882675" y="2432320"/>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1" name="Rectangle 30"/>
          <p:cNvSpPr/>
          <p:nvPr/>
        </p:nvSpPr>
        <p:spPr bwMode="auto">
          <a:xfrm>
            <a:off x="6287589" y="3847462"/>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6" name="Rectangle 35"/>
          <p:cNvSpPr/>
          <p:nvPr/>
        </p:nvSpPr>
        <p:spPr bwMode="auto">
          <a:xfrm>
            <a:off x="6287589" y="4457062"/>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cxnSp>
        <p:nvCxnSpPr>
          <p:cNvPr id="37" name="Straight Connector 36"/>
          <p:cNvCxnSpPr/>
          <p:nvPr/>
        </p:nvCxnSpPr>
        <p:spPr bwMode="auto">
          <a:xfrm>
            <a:off x="8573589" y="402889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8573589" y="4609462"/>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0" name="Right Brace 39"/>
          <p:cNvSpPr/>
          <p:nvPr/>
        </p:nvSpPr>
        <p:spPr bwMode="auto">
          <a:xfrm rot="5400000">
            <a:off x="6820989" y="4304662"/>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41" name="TextBox 40"/>
          <p:cNvSpPr txBox="1"/>
          <p:nvPr/>
        </p:nvSpPr>
        <p:spPr>
          <a:xfrm>
            <a:off x="4001589" y="1812098"/>
            <a:ext cx="1905000" cy="461665"/>
          </a:xfrm>
          <a:prstGeom prst="rect">
            <a:avLst/>
          </a:prstGeom>
          <a:noFill/>
        </p:spPr>
        <p:txBody>
          <a:bodyPr wrap="square" rtlCol="0">
            <a:spAutoFit/>
          </a:bodyPr>
          <a:lstStyle/>
          <a:p>
            <a:pPr algn="ctr">
              <a:buNone/>
            </a:pPr>
            <a:r>
              <a:rPr lang="en-US" sz="1200" dirty="0">
                <a:latin typeface="+mj-lt"/>
                <a:ea typeface="+mj-ea"/>
              </a:rPr>
              <a:t>Trigger Level</a:t>
            </a:r>
            <a:br>
              <a:rPr lang="en-US" sz="1200" dirty="0">
                <a:latin typeface="+mj-lt"/>
                <a:ea typeface="+mj-ea"/>
              </a:rPr>
            </a:br>
            <a:r>
              <a:rPr lang="en-US" sz="1200" dirty="0">
                <a:latin typeface="+mj-lt"/>
                <a:ea typeface="+mj-ea"/>
              </a:rPr>
              <a:t>（</a:t>
            </a:r>
            <a:r>
              <a:rPr lang="ja-JP" altLang="en-US" sz="1200" dirty="0">
                <a:latin typeface="+mj-lt"/>
                <a:ea typeface="+mj-ea"/>
              </a:rPr>
              <a:t>トリガ・レベル）</a:t>
            </a:r>
            <a:endParaRPr lang="en-US" sz="1200" dirty="0">
              <a:latin typeface="+mj-lt"/>
              <a:ea typeface="+mj-ea"/>
            </a:endParaRPr>
          </a:p>
        </p:txBody>
      </p:sp>
      <p:cxnSp>
        <p:nvCxnSpPr>
          <p:cNvPr id="42" name="Straight Connector 41"/>
          <p:cNvCxnSpPr/>
          <p:nvPr/>
        </p:nvCxnSpPr>
        <p:spPr bwMode="auto">
          <a:xfrm rot="16200000" flipV="1">
            <a:off x="5509811" y="2184312"/>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277846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DE79E3B-858C-445C-AC01-354A808BA316}"/>
              </a:ext>
            </a:extLst>
          </p:cNvPr>
          <p:cNvGrpSpPr/>
          <p:nvPr/>
        </p:nvGrpSpPr>
        <p:grpSpPr>
          <a:xfrm>
            <a:off x="1746069" y="1337067"/>
            <a:ext cx="4191000" cy="2521947"/>
            <a:chOff x="1803070" y="1028289"/>
            <a:chExt cx="4191000" cy="2521947"/>
          </a:xfrm>
        </p:grpSpPr>
        <p:pic>
          <p:nvPicPr>
            <p:cNvPr id="15" name="Picture 14" descr="Setup1.png">
              <a:extLst>
                <a:ext uri="{FF2B5EF4-FFF2-40B4-BE49-F238E27FC236}">
                  <a16:creationId xmlns:a16="http://schemas.microsoft.com/office/drawing/2014/main" id="{D3231961-726A-489E-A92C-07CDE75480E4}"/>
                </a:ext>
              </a:extLst>
            </p:cNvPr>
            <p:cNvPicPr>
              <a:picLocks noChangeAspect="1"/>
            </p:cNvPicPr>
            <p:nvPr/>
          </p:nvPicPr>
          <p:blipFill>
            <a:blip r:embed="rId3" cstate="screen"/>
            <a:srcRect/>
            <a:stretch>
              <a:fillRect/>
            </a:stretch>
          </p:blipFill>
          <p:spPr>
            <a:xfrm>
              <a:off x="1803070" y="1028289"/>
              <a:ext cx="4191000" cy="2521947"/>
            </a:xfrm>
            <a:prstGeom prst="rect">
              <a:avLst/>
            </a:prstGeom>
          </p:spPr>
        </p:pic>
        <p:sp>
          <p:nvSpPr>
            <p:cNvPr id="17" name="Rectangle 16">
              <a:extLst>
                <a:ext uri="{FF2B5EF4-FFF2-40B4-BE49-F238E27FC236}">
                  <a16:creationId xmlns:a16="http://schemas.microsoft.com/office/drawing/2014/main" id="{0B385639-B061-4A88-B101-4F35C5C1A724}"/>
                </a:ext>
              </a:extLst>
            </p:cNvPr>
            <p:cNvSpPr/>
            <p:nvPr/>
          </p:nvSpPr>
          <p:spPr>
            <a:xfrm>
              <a:off x="5346370" y="1152017"/>
              <a:ext cx="597230" cy="191875"/>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18" name="Group 17">
            <a:extLst>
              <a:ext uri="{FF2B5EF4-FFF2-40B4-BE49-F238E27FC236}">
                <a16:creationId xmlns:a16="http://schemas.microsoft.com/office/drawing/2014/main" id="{6D30BF10-6A52-4C24-A0C4-31C0D95DB541}"/>
              </a:ext>
            </a:extLst>
          </p:cNvPr>
          <p:cNvGrpSpPr/>
          <p:nvPr/>
        </p:nvGrpSpPr>
        <p:grpSpPr>
          <a:xfrm>
            <a:off x="6241869" y="1333437"/>
            <a:ext cx="4191000" cy="2521947"/>
            <a:chOff x="6298870" y="1024659"/>
            <a:chExt cx="4191000" cy="2521947"/>
          </a:xfrm>
        </p:grpSpPr>
        <p:pic>
          <p:nvPicPr>
            <p:cNvPr id="20" name="Picture 19" descr="Setup2.png">
              <a:extLst>
                <a:ext uri="{FF2B5EF4-FFF2-40B4-BE49-F238E27FC236}">
                  <a16:creationId xmlns:a16="http://schemas.microsoft.com/office/drawing/2014/main" id="{B8A6A5F2-F04D-4FDF-BDED-832782D4E2E3}"/>
                </a:ext>
              </a:extLst>
            </p:cNvPr>
            <p:cNvPicPr>
              <a:picLocks noChangeAspect="1"/>
            </p:cNvPicPr>
            <p:nvPr/>
          </p:nvPicPr>
          <p:blipFill>
            <a:blip r:embed="rId4" cstate="screen"/>
            <a:srcRect t="10686"/>
            <a:stretch>
              <a:fillRect/>
            </a:stretch>
          </p:blipFill>
          <p:spPr>
            <a:xfrm>
              <a:off x="6298870" y="1024659"/>
              <a:ext cx="4191000" cy="2521947"/>
            </a:xfrm>
            <a:prstGeom prst="rect">
              <a:avLst/>
            </a:prstGeom>
          </p:spPr>
        </p:pic>
        <p:sp>
          <p:nvSpPr>
            <p:cNvPr id="28" name="Rectangle 27">
              <a:extLst>
                <a:ext uri="{FF2B5EF4-FFF2-40B4-BE49-F238E27FC236}">
                  <a16:creationId xmlns:a16="http://schemas.microsoft.com/office/drawing/2014/main" id="{5B9647F6-1979-4561-9938-E9549E6910A4}"/>
                </a:ext>
              </a:extLst>
            </p:cNvPr>
            <p:cNvSpPr/>
            <p:nvPr/>
          </p:nvSpPr>
          <p:spPr>
            <a:xfrm>
              <a:off x="9770532" y="1161163"/>
              <a:ext cx="719337" cy="174261"/>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p:txBody>
          <a:bodyPr/>
          <a:lstStyle/>
          <a:p>
            <a:r>
              <a:rPr lang="ja-JP" altLang="en-US" dirty="0"/>
              <a:t>波形の適切なスケーリング</a:t>
            </a:r>
            <a:endParaRPr lang="en-US" dirty="0"/>
          </a:p>
        </p:txBody>
      </p:sp>
      <p:sp>
        <p:nvSpPr>
          <p:cNvPr id="162819" name="Rectangle 3"/>
          <p:cNvSpPr>
            <a:spLocks noGrp="1" noChangeArrowheads="1"/>
          </p:cNvSpPr>
          <p:nvPr>
            <p:ph type="body" sz="quarter" idx="13"/>
          </p:nvPr>
        </p:nvSpPr>
        <p:spPr>
          <a:xfrm>
            <a:off x="2393620" y="4049486"/>
            <a:ext cx="7810500" cy="1524000"/>
          </a:xfrm>
        </p:spPr>
        <p:txBody>
          <a:bodyPr/>
          <a:lstStyle/>
          <a:p>
            <a:pPr marL="285750" indent="-285750">
              <a:spcBef>
                <a:spcPts val="0"/>
              </a:spcBef>
              <a:buFont typeface="Arial" panose="020B0604020202020204" pitchFamily="34" charset="0"/>
              <a:buChar char="−"/>
            </a:pPr>
            <a:r>
              <a:rPr lang="ja-JP" altLang="en-US" sz="1800" dirty="0">
                <a:solidFill>
                  <a:schemeClr val="tx1"/>
                </a:solidFill>
                <a:latin typeface="+mn-lt"/>
              </a:rPr>
              <a:t>垂直方向で、波形が画面の大部分を占めるまで</a:t>
            </a:r>
            <a:r>
              <a:rPr lang="en-US" altLang="ja-JP" sz="1800" dirty="0">
                <a:solidFill>
                  <a:schemeClr val="tx1"/>
                </a:solidFill>
                <a:latin typeface="+mn-lt"/>
              </a:rPr>
              <a:t>V/div</a:t>
            </a:r>
            <a:r>
              <a:rPr lang="ja-JP" altLang="en-US" sz="1800" dirty="0">
                <a:solidFill>
                  <a:schemeClr val="tx1"/>
                </a:solidFill>
                <a:latin typeface="+mn-lt"/>
              </a:rPr>
              <a:t>ノブを調整します。</a:t>
            </a:r>
          </a:p>
          <a:p>
            <a:pPr marL="285750" indent="-285750">
              <a:spcBef>
                <a:spcPts val="0"/>
              </a:spcBef>
              <a:buFont typeface="Arial" panose="020B0604020202020204" pitchFamily="34" charset="0"/>
              <a:buChar char="−"/>
            </a:pPr>
            <a:r>
              <a:rPr lang="ja-JP" altLang="en-US" sz="1800" dirty="0">
                <a:solidFill>
                  <a:schemeClr val="tx1"/>
                </a:solidFill>
                <a:latin typeface="+mn-lt"/>
              </a:rPr>
              <a:t>垂直方向で、波形が中央に来るまで位置ノブを調整します。</a:t>
            </a:r>
          </a:p>
          <a:p>
            <a:pPr marL="285750" indent="-285750">
              <a:spcBef>
                <a:spcPts val="0"/>
              </a:spcBef>
              <a:buFont typeface="Arial" panose="020B0604020202020204" pitchFamily="34" charset="0"/>
              <a:buChar char="−"/>
            </a:pPr>
            <a:r>
              <a:rPr lang="ja-JP" altLang="en-US" sz="1800" dirty="0">
                <a:solidFill>
                  <a:schemeClr val="tx1"/>
                </a:solidFill>
                <a:latin typeface="+mn-lt"/>
              </a:rPr>
              <a:t>水平方向で、表示されるサイクルが数サイクルになるまで</a:t>
            </a:r>
            <a:r>
              <a:rPr lang="en-US" altLang="ja-JP" sz="1800" dirty="0">
                <a:solidFill>
                  <a:schemeClr val="tx1"/>
                </a:solidFill>
                <a:latin typeface="+mn-lt"/>
              </a:rPr>
              <a:t>s/div</a:t>
            </a:r>
            <a:r>
              <a:rPr lang="ja-JP" altLang="en-US" sz="1800" dirty="0">
                <a:solidFill>
                  <a:schemeClr val="tx1"/>
                </a:solidFill>
                <a:latin typeface="+mn-lt"/>
              </a:rPr>
              <a:t>ノブを調整します。</a:t>
            </a:r>
          </a:p>
          <a:p>
            <a:pPr marL="285750" indent="-285750">
              <a:spcBef>
                <a:spcPts val="0"/>
              </a:spcBef>
              <a:buFont typeface="Arial" panose="020B0604020202020204" pitchFamily="34" charset="0"/>
              <a:buChar char="−"/>
            </a:pPr>
            <a:r>
              <a:rPr lang="ja-JP" altLang="en-US" sz="1800" dirty="0">
                <a:solidFill>
                  <a:schemeClr val="tx1"/>
                </a:solidFill>
                <a:latin typeface="+mn-lt"/>
              </a:rPr>
              <a:t>垂直方向で、トリガ・レベルが波形のほぼ中央に設定されるまでトリガ・レベルノブを調整します。 </a:t>
            </a:r>
          </a:p>
        </p:txBody>
      </p:sp>
      <p:sp>
        <p:nvSpPr>
          <p:cNvPr id="23" name="TextBox 22"/>
          <p:cNvSpPr txBox="1"/>
          <p:nvPr/>
        </p:nvSpPr>
        <p:spPr>
          <a:xfrm>
            <a:off x="1682338" y="5715000"/>
            <a:ext cx="8839200" cy="923330"/>
          </a:xfrm>
          <a:prstGeom prst="rect">
            <a:avLst/>
          </a:prstGeom>
          <a:noFill/>
        </p:spPr>
        <p:txBody>
          <a:bodyPr wrap="square" rtlCol="0">
            <a:spAutoFit/>
          </a:bodyPr>
          <a:lstStyle/>
          <a:p>
            <a:pPr algn="ctr"/>
            <a:r>
              <a:rPr lang="ja-JP" altLang="en-US" b="1" i="1" dirty="0">
                <a:solidFill>
                  <a:srgbClr val="C00000"/>
                </a:solidFill>
              </a:rPr>
              <a:t>オシロスコープの波形スケーリングのセットアップは、画面に目的の「写真」が表示されるまでフロント・パネル調整を実行する反復プロセスです。</a:t>
            </a:r>
          </a:p>
          <a:p>
            <a:pPr algn="ctr"/>
            <a:endParaRPr lang="ja-JP" altLang="en-US" b="1" i="1" dirty="0">
              <a:solidFill>
                <a:srgbClr val="C00000"/>
              </a:solidFill>
            </a:endParaRPr>
          </a:p>
        </p:txBody>
      </p:sp>
      <p:sp>
        <p:nvSpPr>
          <p:cNvPr id="21" name="TextBox 20"/>
          <p:cNvSpPr txBox="1"/>
          <p:nvPr/>
        </p:nvSpPr>
        <p:spPr>
          <a:xfrm>
            <a:off x="1898469" y="2711358"/>
            <a:ext cx="3657600" cy="600164"/>
          </a:xfrm>
          <a:prstGeom prst="rect">
            <a:avLst/>
          </a:prstGeom>
          <a:noFill/>
        </p:spPr>
        <p:txBody>
          <a:bodyPr wrap="square" rtlCol="0">
            <a:spAutoFit/>
          </a:bodyPr>
          <a:lstStyle/>
          <a:p>
            <a:pPr>
              <a:spcAft>
                <a:spcPts val="600"/>
              </a:spcAft>
            </a:pPr>
            <a:r>
              <a:rPr lang="en-US" sz="1400" dirty="0">
                <a:solidFill>
                  <a:srgbClr val="FFFF00"/>
                </a:solidFill>
                <a:latin typeface="+mj-ea"/>
                <a:ea typeface="+mj-ea"/>
              </a:rPr>
              <a:t>- </a:t>
            </a:r>
            <a:r>
              <a:rPr lang="en-US" sz="1400" dirty="0" err="1">
                <a:solidFill>
                  <a:srgbClr val="FFFF00"/>
                </a:solidFill>
                <a:latin typeface="+mj-ea"/>
                <a:ea typeface="+mj-ea"/>
              </a:rPr>
              <a:t>表示されるサイクルが多すぎます</a:t>
            </a:r>
            <a:r>
              <a:rPr lang="en-US" sz="1400" dirty="0">
                <a:solidFill>
                  <a:srgbClr val="FFFF00"/>
                </a:solidFill>
                <a:latin typeface="+mj-ea"/>
                <a:ea typeface="+mj-ea"/>
              </a:rPr>
              <a:t>。</a:t>
            </a:r>
          </a:p>
          <a:p>
            <a:pPr>
              <a:spcAft>
                <a:spcPts val="600"/>
              </a:spcAft>
            </a:pPr>
            <a:r>
              <a:rPr lang="en-US" sz="1400" dirty="0">
                <a:solidFill>
                  <a:srgbClr val="FFFF00"/>
                </a:solidFill>
                <a:latin typeface="+mj-ea"/>
                <a:ea typeface="+mj-ea"/>
              </a:rPr>
              <a:t>- </a:t>
            </a:r>
            <a:r>
              <a:rPr lang="en-US" sz="1400" dirty="0" err="1">
                <a:solidFill>
                  <a:srgbClr val="FFFF00"/>
                </a:solidFill>
                <a:latin typeface="+mj-ea"/>
                <a:ea typeface="+mj-ea"/>
              </a:rPr>
              <a:t>振幅スケールが低すぎます</a:t>
            </a:r>
            <a:r>
              <a:rPr lang="en-US" sz="1400" dirty="0">
                <a:solidFill>
                  <a:srgbClr val="FFFF00"/>
                </a:solidFill>
                <a:latin typeface="+mj-ea"/>
                <a:ea typeface="+mj-ea"/>
              </a:rPr>
              <a:t>。</a:t>
            </a:r>
          </a:p>
        </p:txBody>
      </p:sp>
      <p:sp>
        <p:nvSpPr>
          <p:cNvPr id="22" name="Right Arrow 21"/>
          <p:cNvSpPr/>
          <p:nvPr/>
        </p:nvSpPr>
        <p:spPr bwMode="auto">
          <a:xfrm>
            <a:off x="5556069" y="1492158"/>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4" name="TextBox 23"/>
          <p:cNvSpPr txBox="1"/>
          <p:nvPr/>
        </p:nvSpPr>
        <p:spPr>
          <a:xfrm>
            <a:off x="2127069" y="1033863"/>
            <a:ext cx="3352800" cy="307777"/>
          </a:xfrm>
          <a:prstGeom prst="rect">
            <a:avLst/>
          </a:prstGeom>
          <a:noFill/>
        </p:spPr>
        <p:txBody>
          <a:bodyPr wrap="square" rtlCol="0">
            <a:spAutoFit/>
          </a:bodyPr>
          <a:lstStyle/>
          <a:p>
            <a:pPr algn="ctr">
              <a:buNone/>
            </a:pPr>
            <a:r>
              <a:rPr lang="en-US" sz="1400" dirty="0" err="1">
                <a:latin typeface="+mj-ea"/>
                <a:ea typeface="+mj-ea"/>
              </a:rPr>
              <a:t>初期セットアップ状態（例</a:t>
            </a:r>
            <a:r>
              <a:rPr lang="en-US" sz="1400" dirty="0">
                <a:latin typeface="+mj-ea"/>
                <a:ea typeface="+mj-ea"/>
              </a:rPr>
              <a:t>）</a:t>
            </a:r>
          </a:p>
        </p:txBody>
      </p:sp>
      <p:sp>
        <p:nvSpPr>
          <p:cNvPr id="25" name="TextBox 24"/>
          <p:cNvSpPr txBox="1"/>
          <p:nvPr/>
        </p:nvSpPr>
        <p:spPr>
          <a:xfrm>
            <a:off x="6775269" y="1034959"/>
            <a:ext cx="3200400" cy="307777"/>
          </a:xfrm>
          <a:prstGeom prst="rect">
            <a:avLst/>
          </a:prstGeom>
          <a:noFill/>
        </p:spPr>
        <p:txBody>
          <a:bodyPr wrap="square" rtlCol="0">
            <a:spAutoFit/>
          </a:bodyPr>
          <a:lstStyle/>
          <a:p>
            <a:pPr algn="ctr">
              <a:buNone/>
            </a:pPr>
            <a:r>
              <a:rPr lang="en-US" sz="1400" dirty="0" err="1">
                <a:latin typeface="+mj-ea"/>
                <a:ea typeface="+mj-ea"/>
              </a:rPr>
              <a:t>最適なセットアップ状態</a:t>
            </a:r>
            <a:endParaRPr lang="en-US" sz="1400" dirty="0">
              <a:latin typeface="+mj-ea"/>
              <a:ea typeface="+mj-ea"/>
            </a:endParaRPr>
          </a:p>
        </p:txBody>
      </p:sp>
      <p:sp>
        <p:nvSpPr>
          <p:cNvPr id="26" name="TextBox 25"/>
          <p:cNvSpPr txBox="1"/>
          <p:nvPr/>
        </p:nvSpPr>
        <p:spPr>
          <a:xfrm>
            <a:off x="7842069" y="2954472"/>
            <a:ext cx="1524000" cy="292388"/>
          </a:xfrm>
          <a:prstGeom prst="rect">
            <a:avLst/>
          </a:prstGeom>
          <a:noFill/>
        </p:spPr>
        <p:txBody>
          <a:bodyPr wrap="square" rtlCol="0">
            <a:spAutoFit/>
          </a:bodyPr>
          <a:lstStyle/>
          <a:p>
            <a:pPr algn="l">
              <a:buNone/>
            </a:pPr>
            <a:r>
              <a:rPr lang="en-US" sz="1300" dirty="0" err="1">
                <a:solidFill>
                  <a:srgbClr val="FFFF00"/>
                </a:solidFill>
                <a:latin typeface="+mj-ea"/>
                <a:ea typeface="+mj-ea"/>
              </a:rPr>
              <a:t>トリガ・レベル</a:t>
            </a:r>
            <a:endParaRPr lang="en-US" sz="1300" dirty="0">
              <a:solidFill>
                <a:srgbClr val="FFFF00"/>
              </a:solidFill>
              <a:latin typeface="+mj-ea"/>
              <a:ea typeface="+mj-ea"/>
            </a:endParaRPr>
          </a:p>
        </p:txBody>
      </p:sp>
      <p:cxnSp>
        <p:nvCxnSpPr>
          <p:cNvPr id="27" name="Straight Arrow Connector 26"/>
          <p:cNvCxnSpPr/>
          <p:nvPr/>
        </p:nvCxnSpPr>
        <p:spPr bwMode="auto">
          <a:xfrm rot="16200000" flipV="1">
            <a:off x="8108769" y="2687772"/>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13517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6385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ja-JP" altLang="en-US" dirty="0"/>
              <a:t>オシロスコープのトリガについて</a:t>
            </a:r>
            <a:endParaRPr lang="en-US" dirty="0"/>
          </a:p>
        </p:txBody>
      </p:sp>
      <p:sp>
        <p:nvSpPr>
          <p:cNvPr id="2" name="Content Placeholder 1"/>
          <p:cNvSpPr>
            <a:spLocks noGrp="1"/>
          </p:cNvSpPr>
          <p:nvPr>
            <p:ph sz="half" idx="1"/>
          </p:nvPr>
        </p:nvSpPr>
        <p:spPr>
          <a:xfrm>
            <a:off x="2286001" y="2057400"/>
            <a:ext cx="3819525" cy="4572000"/>
          </a:xfrm>
        </p:spPr>
        <p:txBody>
          <a:bodyPr/>
          <a:lstStyle/>
          <a:p>
            <a:pPr>
              <a:spcBef>
                <a:spcPts val="600"/>
              </a:spcBef>
              <a:buClr>
                <a:schemeClr val="accent1"/>
              </a:buClr>
            </a:pPr>
            <a:r>
              <a:rPr lang="ja-JP" altLang="en-US" dirty="0"/>
              <a:t>オシロスコープの「トリガ」は「同期した写真撮影」だと考えることができます。</a:t>
            </a:r>
          </a:p>
          <a:p>
            <a:pPr>
              <a:spcBef>
                <a:spcPts val="600"/>
              </a:spcBef>
              <a:buClr>
                <a:schemeClr val="accent1"/>
              </a:buClr>
            </a:pPr>
            <a:r>
              <a:rPr lang="en-US" altLang="ja-JP" dirty="0"/>
              <a:t>1</a:t>
            </a:r>
            <a:r>
              <a:rPr lang="ja-JP" altLang="en-US" dirty="0"/>
              <a:t>つの波形の「写真」は、多数の連続するデジタイズしたサンプルから構成されています。</a:t>
            </a:r>
          </a:p>
          <a:p>
            <a:pPr>
              <a:spcBef>
                <a:spcPts val="600"/>
              </a:spcBef>
              <a:buClr>
                <a:schemeClr val="accent1"/>
              </a:buClr>
            </a:pPr>
            <a:r>
              <a:rPr lang="ja-JP" altLang="en-US" dirty="0"/>
              <a:t>「写真撮影」は、繰り返される波形上の一意のポイントに同期する必要があります。</a:t>
            </a:r>
          </a:p>
          <a:p>
            <a:pPr>
              <a:spcBef>
                <a:spcPts val="600"/>
              </a:spcBef>
              <a:buClr>
                <a:schemeClr val="accent1"/>
              </a:buClr>
            </a:pPr>
            <a:r>
              <a:rPr lang="ja-JP" altLang="en-US" dirty="0"/>
              <a:t>最も一般的なオシロスコープのトリガは、特定の電圧レベルにおける、信号の立ち上がりまたは立ち下がりエッジでの同期収集（写真撮影）に基づいたものです。 </a:t>
            </a:r>
          </a:p>
        </p:txBody>
      </p:sp>
      <p:sp>
        <p:nvSpPr>
          <p:cNvPr id="162819" name="Rectangle 3"/>
          <p:cNvSpPr>
            <a:spLocks noGrp="1" noChangeArrowheads="1"/>
          </p:cNvSpPr>
          <p:nvPr>
            <p:ph type="body" sz="quarter" idx="13"/>
          </p:nvPr>
        </p:nvSpPr>
        <p:spPr>
          <a:xfrm>
            <a:off x="2286000" y="990600"/>
            <a:ext cx="7239000" cy="457200"/>
          </a:xfrm>
        </p:spPr>
        <p:txBody>
          <a:bodyPr/>
          <a:lstStyle/>
          <a:p>
            <a:pPr algn="ctr">
              <a:spcAft>
                <a:spcPts val="1200"/>
              </a:spcAft>
              <a:buClr>
                <a:schemeClr val="accent1"/>
              </a:buClr>
            </a:pPr>
            <a:r>
              <a:rPr lang="ja-JP" altLang="en-US" sz="2000" b="1" i="1" dirty="0"/>
              <a:t>トリガは、最も理解しにくいオシロスコープ機能ですが、理解する必要がある最も重要な機能の</a:t>
            </a:r>
            <a:r>
              <a:rPr lang="en-US" altLang="ja-JP" sz="2000" b="1" i="1" dirty="0"/>
              <a:t>1</a:t>
            </a:r>
            <a:r>
              <a:rPr lang="ja-JP" altLang="en-US" sz="2000" b="1" i="1" dirty="0"/>
              <a:t>つです。</a:t>
            </a:r>
          </a:p>
        </p:txBody>
      </p:sp>
      <p:sp>
        <p:nvSpPr>
          <p:cNvPr id="19" name="TextBox 18"/>
          <p:cNvSpPr txBox="1"/>
          <p:nvPr/>
        </p:nvSpPr>
        <p:spPr>
          <a:xfrm>
            <a:off x="6379029" y="5108088"/>
            <a:ext cx="3829050" cy="584775"/>
          </a:xfrm>
          <a:prstGeom prst="rect">
            <a:avLst/>
          </a:prstGeom>
          <a:noFill/>
        </p:spPr>
        <p:txBody>
          <a:bodyPr wrap="square" rtlCol="0">
            <a:spAutoFit/>
          </a:bodyPr>
          <a:lstStyle/>
          <a:p>
            <a:pPr algn="ctr">
              <a:buNone/>
            </a:pPr>
            <a:r>
              <a:rPr lang="en-US" sz="1600" dirty="0" err="1">
                <a:latin typeface="+mj-ea"/>
              </a:rPr>
              <a:t>競馬の着順判定写真が、オシロ</a:t>
            </a:r>
            <a:br>
              <a:rPr lang="en-US" sz="1600" dirty="0">
                <a:latin typeface="+mj-ea"/>
              </a:rPr>
            </a:br>
            <a:r>
              <a:rPr lang="en-US" sz="1600" dirty="0" err="1">
                <a:latin typeface="+mj-ea"/>
              </a:rPr>
              <a:t>スコープのトリガに似ています</a:t>
            </a:r>
            <a:endParaRPr lang="en-US" sz="1600" dirty="0">
              <a:latin typeface="+mj-ea"/>
            </a:endParaRPr>
          </a:p>
        </p:txBody>
      </p:sp>
      <p:cxnSp>
        <p:nvCxnSpPr>
          <p:cNvPr id="10" name="Straight Connector 9"/>
          <p:cNvCxnSpPr/>
          <p:nvPr/>
        </p:nvCxnSpPr>
        <p:spPr bwMode="auto">
          <a:xfrm rot="5400000">
            <a:off x="8719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119880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39EE38D-4745-4147-BF8F-AB286A486370}"/>
              </a:ext>
            </a:extLst>
          </p:cNvPr>
          <p:cNvGrpSpPr/>
          <p:nvPr/>
        </p:nvGrpSpPr>
        <p:grpSpPr>
          <a:xfrm>
            <a:off x="1981200" y="1288007"/>
            <a:ext cx="3810000" cy="2292679"/>
            <a:chOff x="1981200" y="1288007"/>
            <a:chExt cx="3810000" cy="2292679"/>
          </a:xfrm>
        </p:grpSpPr>
        <p:pic>
          <p:nvPicPr>
            <p:cNvPr id="24" name="Picture 23" descr="Trigger1.png">
              <a:extLst>
                <a:ext uri="{FF2B5EF4-FFF2-40B4-BE49-F238E27FC236}">
                  <a16:creationId xmlns:a16="http://schemas.microsoft.com/office/drawing/2014/main" id="{B06A383A-4B6E-4BF7-923D-64F18DF8E31E}"/>
                </a:ext>
              </a:extLst>
            </p:cNvPr>
            <p:cNvPicPr>
              <a:picLocks noChangeAspect="1"/>
            </p:cNvPicPr>
            <p:nvPr/>
          </p:nvPicPr>
          <p:blipFill>
            <a:blip r:embed="rId3" cstate="screen"/>
            <a:srcRect/>
            <a:stretch>
              <a:fillRect/>
            </a:stretch>
          </p:blipFill>
          <p:spPr>
            <a:xfrm>
              <a:off x="1981200" y="1288007"/>
              <a:ext cx="3810000" cy="2292679"/>
            </a:xfrm>
            <a:prstGeom prst="rect">
              <a:avLst/>
            </a:prstGeom>
          </p:spPr>
        </p:pic>
        <p:sp>
          <p:nvSpPr>
            <p:cNvPr id="25" name="Rectangle 24">
              <a:extLst>
                <a:ext uri="{FF2B5EF4-FFF2-40B4-BE49-F238E27FC236}">
                  <a16:creationId xmlns:a16="http://schemas.microsoft.com/office/drawing/2014/main" id="{07D8327E-83E9-4791-AAE3-A2058C83EC07}"/>
                </a:ext>
              </a:extLst>
            </p:cNvPr>
            <p:cNvSpPr/>
            <p:nvPr/>
          </p:nvSpPr>
          <p:spPr>
            <a:xfrm>
              <a:off x="5202767" y="1396478"/>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26" name="Group 25">
            <a:extLst>
              <a:ext uri="{FF2B5EF4-FFF2-40B4-BE49-F238E27FC236}">
                <a16:creationId xmlns:a16="http://schemas.microsoft.com/office/drawing/2014/main" id="{B7A4DD62-3E32-4A24-B878-FC4FCBA105F7}"/>
              </a:ext>
            </a:extLst>
          </p:cNvPr>
          <p:cNvGrpSpPr/>
          <p:nvPr/>
        </p:nvGrpSpPr>
        <p:grpSpPr>
          <a:xfrm>
            <a:off x="4038600" y="1897607"/>
            <a:ext cx="3810000" cy="2292679"/>
            <a:chOff x="4038600" y="1897607"/>
            <a:chExt cx="3810000" cy="2292679"/>
          </a:xfrm>
        </p:grpSpPr>
        <p:pic>
          <p:nvPicPr>
            <p:cNvPr id="27" name="Picture 26" descr="Trigger2.png">
              <a:extLst>
                <a:ext uri="{FF2B5EF4-FFF2-40B4-BE49-F238E27FC236}">
                  <a16:creationId xmlns:a16="http://schemas.microsoft.com/office/drawing/2014/main" id="{822E8E98-960B-4AAF-B7D6-A795B643D0AF}"/>
                </a:ext>
              </a:extLst>
            </p:cNvPr>
            <p:cNvPicPr>
              <a:picLocks noChangeAspect="1"/>
            </p:cNvPicPr>
            <p:nvPr/>
          </p:nvPicPr>
          <p:blipFill>
            <a:blip r:embed="rId4" cstate="screen"/>
            <a:srcRect t="10686"/>
            <a:stretch>
              <a:fillRect/>
            </a:stretch>
          </p:blipFill>
          <p:spPr>
            <a:xfrm>
              <a:off x="4038600" y="1897607"/>
              <a:ext cx="3810000" cy="2292679"/>
            </a:xfrm>
            <a:prstGeom prst="rect">
              <a:avLst/>
            </a:prstGeom>
          </p:spPr>
        </p:pic>
        <p:sp>
          <p:nvSpPr>
            <p:cNvPr id="28" name="Rectangle 27">
              <a:extLst>
                <a:ext uri="{FF2B5EF4-FFF2-40B4-BE49-F238E27FC236}">
                  <a16:creationId xmlns:a16="http://schemas.microsoft.com/office/drawing/2014/main" id="{393DFAE6-1E58-403D-AC75-8AFB29A1CF5E}"/>
                </a:ext>
              </a:extLst>
            </p:cNvPr>
            <p:cNvSpPr/>
            <p:nvPr/>
          </p:nvSpPr>
          <p:spPr>
            <a:xfrm>
              <a:off x="7260166" y="2027244"/>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30" name="Group 29">
            <a:extLst>
              <a:ext uri="{FF2B5EF4-FFF2-40B4-BE49-F238E27FC236}">
                <a16:creationId xmlns:a16="http://schemas.microsoft.com/office/drawing/2014/main" id="{AAC8B74B-D0CE-4812-A63B-6B10A8C75138}"/>
              </a:ext>
            </a:extLst>
          </p:cNvPr>
          <p:cNvGrpSpPr/>
          <p:nvPr/>
        </p:nvGrpSpPr>
        <p:grpSpPr>
          <a:xfrm>
            <a:off x="6553200" y="2583407"/>
            <a:ext cx="3810000" cy="2292679"/>
            <a:chOff x="6553200" y="2583407"/>
            <a:chExt cx="3810000" cy="2292679"/>
          </a:xfrm>
        </p:grpSpPr>
        <p:pic>
          <p:nvPicPr>
            <p:cNvPr id="34" name="Picture 33" descr="Trigger3.png">
              <a:extLst>
                <a:ext uri="{FF2B5EF4-FFF2-40B4-BE49-F238E27FC236}">
                  <a16:creationId xmlns:a16="http://schemas.microsoft.com/office/drawing/2014/main" id="{9BBCA980-D981-4C80-A7C1-3CA3AB8BED79}"/>
                </a:ext>
              </a:extLst>
            </p:cNvPr>
            <p:cNvPicPr>
              <a:picLocks noChangeAspect="1"/>
            </p:cNvPicPr>
            <p:nvPr/>
          </p:nvPicPr>
          <p:blipFill>
            <a:blip r:embed="rId5" cstate="screen"/>
            <a:srcRect t="10686"/>
            <a:stretch>
              <a:fillRect/>
            </a:stretch>
          </p:blipFill>
          <p:spPr>
            <a:xfrm>
              <a:off x="6553200" y="2583407"/>
              <a:ext cx="3810000" cy="2292679"/>
            </a:xfrm>
            <a:prstGeom prst="rect">
              <a:avLst/>
            </a:prstGeom>
          </p:spPr>
        </p:pic>
        <p:sp>
          <p:nvSpPr>
            <p:cNvPr id="37" name="Rectangle 36">
              <a:extLst>
                <a:ext uri="{FF2B5EF4-FFF2-40B4-BE49-F238E27FC236}">
                  <a16:creationId xmlns:a16="http://schemas.microsoft.com/office/drawing/2014/main" id="{14451BF8-2A42-4925-AD9E-6CF1641062EE}"/>
                </a:ext>
              </a:extLst>
            </p:cNvPr>
            <p:cNvSpPr/>
            <p:nvPr/>
          </p:nvSpPr>
          <p:spPr>
            <a:xfrm>
              <a:off x="9753600" y="2683155"/>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p:txBody>
          <a:bodyPr/>
          <a:lstStyle/>
          <a:p>
            <a:r>
              <a:rPr lang="ja-JP" altLang="en-US" dirty="0"/>
              <a:t>トリガの例</a:t>
            </a:r>
            <a:endParaRPr lang="en-US" dirty="0"/>
          </a:p>
        </p:txBody>
      </p:sp>
      <p:sp>
        <p:nvSpPr>
          <p:cNvPr id="162819" name="Rectangle 3"/>
          <p:cNvSpPr>
            <a:spLocks noGrp="1" noChangeArrowheads="1"/>
          </p:cNvSpPr>
          <p:nvPr>
            <p:ph type="body" sz="quarter" idx="13"/>
          </p:nvPr>
        </p:nvSpPr>
        <p:spPr>
          <a:xfrm>
            <a:off x="2325995" y="5334000"/>
            <a:ext cx="7239000" cy="1066800"/>
          </a:xfrm>
        </p:spPr>
        <p:txBody>
          <a:bodyPr/>
          <a:lstStyle/>
          <a:p>
            <a:pPr marL="285750" indent="-285750">
              <a:spcBef>
                <a:spcPts val="600"/>
              </a:spcBef>
              <a:buFont typeface="Arial Narrow" panose="020B0606020202030204" pitchFamily="34" charset="0"/>
              <a:buChar char="―"/>
            </a:pPr>
            <a:r>
              <a:rPr lang="en-US" altLang="ja-JP" sz="1800" dirty="0">
                <a:solidFill>
                  <a:schemeClr val="tx1"/>
                </a:solidFill>
                <a:latin typeface="+mn-lt"/>
              </a:rPr>
              <a:t>DSO</a:t>
            </a:r>
            <a:r>
              <a:rPr lang="ja-JP" altLang="en-US" sz="1800" dirty="0">
                <a:solidFill>
                  <a:schemeClr val="tx1"/>
                </a:solidFill>
                <a:latin typeface="+mn-lt"/>
              </a:rPr>
              <a:t>のデフォルト・トリガ位置（時間ゼロ）＝画面中央（水平）</a:t>
            </a:r>
          </a:p>
          <a:p>
            <a:pPr marL="285750" indent="-285750">
              <a:spcBef>
                <a:spcPts val="600"/>
              </a:spcBef>
              <a:buFont typeface="Arial Narrow" panose="020B0606020202030204" pitchFamily="34" charset="0"/>
              <a:buChar char="―"/>
            </a:pPr>
            <a:r>
              <a:rPr lang="ja-JP" altLang="en-US" sz="1800" dirty="0">
                <a:solidFill>
                  <a:schemeClr val="tx1"/>
                </a:solidFill>
                <a:latin typeface="+mn-lt"/>
              </a:rPr>
              <a:t>旧世代のアナログ・オシロスコープの唯一のトリガ位置＝画面の左側</a:t>
            </a:r>
          </a:p>
        </p:txBody>
      </p:sp>
      <p:pic>
        <p:nvPicPr>
          <p:cNvPr id="10" name="Picture 9" descr="Fig06.TIF"/>
          <p:cNvPicPr>
            <a:picLocks noChangeAspect="1"/>
          </p:cNvPicPr>
          <p:nvPr/>
        </p:nvPicPr>
        <p:blipFill>
          <a:blip r:embed="rId6" cstate="screen"/>
          <a:stretch>
            <a:fillRect/>
          </a:stretch>
        </p:blipFill>
        <p:spPr>
          <a:xfrm>
            <a:off x="8936677" y="616195"/>
            <a:ext cx="1104900" cy="1657350"/>
          </a:xfrm>
          <a:prstGeom prst="rect">
            <a:avLst/>
          </a:prstGeom>
        </p:spPr>
      </p:pic>
      <p:sp>
        <p:nvSpPr>
          <p:cNvPr id="33" name="TextBox 32"/>
          <p:cNvSpPr txBox="1"/>
          <p:nvPr/>
        </p:nvSpPr>
        <p:spPr>
          <a:xfrm>
            <a:off x="4667250" y="2249802"/>
            <a:ext cx="1276350" cy="230832"/>
          </a:xfrm>
          <a:prstGeom prst="rect">
            <a:avLst/>
          </a:prstGeom>
          <a:noFill/>
        </p:spPr>
        <p:txBody>
          <a:bodyPr wrap="square" rtlCol="0">
            <a:spAutoFit/>
          </a:bodyPr>
          <a:lstStyle/>
          <a:p>
            <a:pPr algn="l">
              <a:buNone/>
            </a:pPr>
            <a:r>
              <a:rPr lang="en-US" sz="900" dirty="0" err="1">
                <a:solidFill>
                  <a:srgbClr val="FFFF00"/>
                </a:solidFill>
                <a:latin typeface="+mj-ea"/>
                <a:ea typeface="+mj-ea"/>
              </a:rPr>
              <a:t>トリガ・ポイント</a:t>
            </a:r>
            <a:endParaRPr lang="en-US" sz="900" dirty="0">
              <a:solidFill>
                <a:srgbClr val="FFFF00"/>
              </a:solidFill>
              <a:latin typeface="+mj-ea"/>
              <a:ea typeface="+mj-ea"/>
            </a:endParaRPr>
          </a:p>
        </p:txBody>
      </p:sp>
      <p:cxnSp>
        <p:nvCxnSpPr>
          <p:cNvPr id="35" name="Straight Arrow Connector 34"/>
          <p:cNvCxnSpPr/>
          <p:nvPr/>
        </p:nvCxnSpPr>
        <p:spPr bwMode="auto">
          <a:xfrm rot="16200000" flipH="1">
            <a:off x="5312777" y="2613925"/>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a:off x="8305800" y="2687952"/>
            <a:ext cx="1219200" cy="230832"/>
          </a:xfrm>
          <a:prstGeom prst="rect">
            <a:avLst/>
          </a:prstGeom>
          <a:noFill/>
        </p:spPr>
        <p:txBody>
          <a:bodyPr wrap="square" rtlCol="0">
            <a:spAutoFit/>
          </a:bodyPr>
          <a:lstStyle/>
          <a:p>
            <a:pPr algn="l">
              <a:buNone/>
            </a:pPr>
            <a:r>
              <a:rPr lang="en-US" sz="900" dirty="0" err="1">
                <a:solidFill>
                  <a:srgbClr val="FFFF00"/>
                </a:solidFill>
                <a:latin typeface="+mj-ea"/>
                <a:ea typeface="+mj-ea"/>
              </a:rPr>
              <a:t>トリガ・ポイント</a:t>
            </a:r>
            <a:endParaRPr lang="en-US" sz="900" dirty="0">
              <a:solidFill>
                <a:srgbClr val="FFFF00"/>
              </a:solidFill>
              <a:latin typeface="+mj-ea"/>
              <a:ea typeface="+mj-ea"/>
            </a:endParaRPr>
          </a:p>
        </p:txBody>
      </p:sp>
      <p:cxnSp>
        <p:nvCxnSpPr>
          <p:cNvPr id="38" name="Straight Arrow Connector 37"/>
          <p:cNvCxnSpPr/>
          <p:nvPr/>
        </p:nvCxnSpPr>
        <p:spPr bwMode="auto">
          <a:xfrm rot="10800000" flipV="1">
            <a:off x="8162472" y="2916552"/>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9" name="TextBox 38"/>
          <p:cNvSpPr txBox="1"/>
          <p:nvPr/>
        </p:nvSpPr>
        <p:spPr>
          <a:xfrm>
            <a:off x="1905000" y="3568599"/>
            <a:ext cx="2209800" cy="430887"/>
          </a:xfrm>
          <a:prstGeom prst="rect">
            <a:avLst/>
          </a:prstGeom>
          <a:noFill/>
        </p:spPr>
        <p:txBody>
          <a:bodyPr wrap="square" rtlCol="0">
            <a:spAutoFit/>
          </a:bodyPr>
          <a:lstStyle/>
          <a:p>
            <a:pPr algn="ctr">
              <a:buNone/>
            </a:pPr>
            <a:r>
              <a:rPr lang="en-US" sz="1200" dirty="0" err="1">
                <a:latin typeface="+mj-ea"/>
                <a:ea typeface="+mj-ea"/>
              </a:rPr>
              <a:t>トリガなし</a:t>
            </a:r>
            <a:endParaRPr lang="en-US" sz="1200" dirty="0">
              <a:latin typeface="+mj-ea"/>
              <a:ea typeface="+mj-ea"/>
            </a:endParaRPr>
          </a:p>
          <a:p>
            <a:pPr algn="ctr">
              <a:buNone/>
            </a:pPr>
            <a:r>
              <a:rPr lang="en-US" sz="900" dirty="0">
                <a:latin typeface="+mj-ea"/>
                <a:ea typeface="+mj-ea"/>
              </a:rPr>
              <a:t>（</a:t>
            </a:r>
            <a:r>
              <a:rPr lang="en-US" sz="900" dirty="0" err="1">
                <a:latin typeface="+mj-ea"/>
                <a:ea typeface="+mj-ea"/>
              </a:rPr>
              <a:t>同期されていない写真撮影</a:t>
            </a:r>
            <a:r>
              <a:rPr lang="en-US" sz="900" dirty="0">
                <a:latin typeface="+mj-ea"/>
                <a:ea typeface="+mj-ea"/>
              </a:rPr>
              <a:t>）</a:t>
            </a:r>
          </a:p>
        </p:txBody>
      </p:sp>
      <p:sp>
        <p:nvSpPr>
          <p:cNvPr id="40" name="TextBox 39"/>
          <p:cNvSpPr txBox="1"/>
          <p:nvPr/>
        </p:nvSpPr>
        <p:spPr>
          <a:xfrm>
            <a:off x="3810000" y="4178199"/>
            <a:ext cx="2743200" cy="276999"/>
          </a:xfrm>
          <a:prstGeom prst="rect">
            <a:avLst/>
          </a:prstGeom>
          <a:noFill/>
        </p:spPr>
        <p:txBody>
          <a:bodyPr wrap="square" rtlCol="0">
            <a:spAutoFit/>
          </a:bodyPr>
          <a:lstStyle/>
          <a:p>
            <a:pPr algn="l">
              <a:buNone/>
            </a:pPr>
            <a:r>
              <a:rPr lang="en-US" sz="1200" dirty="0">
                <a:latin typeface="+mj-ea"/>
                <a:ea typeface="+mj-ea"/>
              </a:rPr>
              <a:t>トリガ＝</a:t>
            </a:r>
            <a:r>
              <a:rPr lang="en-US" sz="1200" dirty="0">
                <a:latin typeface="+mj-lt"/>
                <a:ea typeface="+mj-ea"/>
              </a:rPr>
              <a:t>0.0 </a:t>
            </a:r>
            <a:r>
              <a:rPr lang="en-US" sz="1200" dirty="0" err="1">
                <a:latin typeface="+mj-lt"/>
                <a:ea typeface="+mj-ea"/>
              </a:rPr>
              <a:t>V</a:t>
            </a:r>
            <a:r>
              <a:rPr lang="en-US" sz="1200" dirty="0" err="1">
                <a:latin typeface="+mj-ea"/>
                <a:ea typeface="+mj-ea"/>
              </a:rPr>
              <a:t>での立ち上がりエッジ</a:t>
            </a:r>
            <a:endParaRPr lang="en-US" sz="1200" dirty="0">
              <a:latin typeface="+mj-ea"/>
              <a:ea typeface="+mj-ea"/>
            </a:endParaRPr>
          </a:p>
        </p:txBody>
      </p:sp>
      <p:sp>
        <p:nvSpPr>
          <p:cNvPr id="41" name="TextBox 40"/>
          <p:cNvSpPr txBox="1"/>
          <p:nvPr/>
        </p:nvSpPr>
        <p:spPr>
          <a:xfrm>
            <a:off x="6858000" y="4863999"/>
            <a:ext cx="3200400" cy="276999"/>
          </a:xfrm>
          <a:prstGeom prst="rect">
            <a:avLst/>
          </a:prstGeom>
          <a:noFill/>
        </p:spPr>
        <p:txBody>
          <a:bodyPr wrap="square" rtlCol="0">
            <a:spAutoFit/>
          </a:bodyPr>
          <a:lstStyle/>
          <a:p>
            <a:pPr algn="l">
              <a:buNone/>
            </a:pPr>
            <a:r>
              <a:rPr lang="en-US" sz="1200" dirty="0" err="1">
                <a:latin typeface="+mj-ea"/>
                <a:ea typeface="+mj-ea"/>
              </a:rPr>
              <a:t>トリガ</a:t>
            </a:r>
            <a:r>
              <a:rPr lang="en-US" sz="1200" dirty="0">
                <a:latin typeface="+mj-ea"/>
                <a:ea typeface="+mj-ea"/>
              </a:rPr>
              <a:t>＝</a:t>
            </a:r>
            <a:r>
              <a:rPr lang="ja-JP" altLang="en-US" sz="1200" dirty="0">
                <a:latin typeface="+mj-ea"/>
                <a:ea typeface="+mj-ea"/>
              </a:rPr>
              <a:t>＋</a:t>
            </a:r>
            <a:r>
              <a:rPr lang="en-US" sz="1200" dirty="0">
                <a:latin typeface="+mj-lt"/>
                <a:ea typeface="+mj-ea"/>
              </a:rPr>
              <a:t>2.0 </a:t>
            </a:r>
            <a:r>
              <a:rPr lang="en-US" sz="1200" dirty="0" err="1">
                <a:latin typeface="+mj-lt"/>
                <a:ea typeface="+mj-ea"/>
              </a:rPr>
              <a:t>V</a:t>
            </a:r>
            <a:r>
              <a:rPr lang="en-US" sz="1200" dirty="0" err="1">
                <a:latin typeface="+mj-ea"/>
                <a:ea typeface="+mj-ea"/>
              </a:rPr>
              <a:t>での立ち下がりエッジ</a:t>
            </a:r>
            <a:endParaRPr lang="en-US" sz="1200" dirty="0">
              <a:latin typeface="+mj-ea"/>
              <a:ea typeface="+mj-ea"/>
            </a:endParaRPr>
          </a:p>
        </p:txBody>
      </p:sp>
      <p:sp>
        <p:nvSpPr>
          <p:cNvPr id="42" name="TextBox 41"/>
          <p:cNvSpPr txBox="1"/>
          <p:nvPr/>
        </p:nvSpPr>
        <p:spPr>
          <a:xfrm>
            <a:off x="2286000" y="1316352"/>
            <a:ext cx="2819400" cy="230832"/>
          </a:xfrm>
          <a:prstGeom prst="rect">
            <a:avLst/>
          </a:prstGeom>
          <a:noFill/>
        </p:spPr>
        <p:txBody>
          <a:bodyPr wrap="square" rtlCol="0">
            <a:spAutoFit/>
          </a:bodyPr>
          <a:lstStyle/>
          <a:p>
            <a:pPr algn="ctr">
              <a:buNone/>
            </a:pPr>
            <a:r>
              <a:rPr lang="en-US" sz="900" dirty="0" err="1">
                <a:solidFill>
                  <a:srgbClr val="FFFF00"/>
                </a:solidFill>
                <a:latin typeface="+mj-ea"/>
                <a:ea typeface="+mj-ea"/>
              </a:rPr>
              <a:t>波形の上に設定されたトリガ・レベル</a:t>
            </a:r>
            <a:endParaRPr lang="en-US" sz="900" dirty="0">
              <a:solidFill>
                <a:srgbClr val="FFFF00"/>
              </a:solidFill>
              <a:latin typeface="+mj-ea"/>
              <a:ea typeface="+mj-ea"/>
            </a:endParaRPr>
          </a:p>
        </p:txBody>
      </p:sp>
      <p:sp>
        <p:nvSpPr>
          <p:cNvPr id="43" name="TextBox 42"/>
          <p:cNvSpPr txBox="1"/>
          <p:nvPr/>
        </p:nvSpPr>
        <p:spPr>
          <a:xfrm>
            <a:off x="8458200" y="4316727"/>
            <a:ext cx="990600" cy="230832"/>
          </a:xfrm>
          <a:prstGeom prst="rect">
            <a:avLst/>
          </a:prstGeom>
          <a:noFill/>
        </p:spPr>
        <p:txBody>
          <a:bodyPr wrap="square" rtlCol="0">
            <a:spAutoFit/>
          </a:bodyPr>
          <a:lstStyle/>
          <a:p>
            <a:pPr algn="ctr">
              <a:buNone/>
            </a:pPr>
            <a:r>
              <a:rPr lang="en-US" sz="900" dirty="0" err="1">
                <a:solidFill>
                  <a:srgbClr val="FFFF00"/>
                </a:solidFill>
                <a:latin typeface="+mj-ea"/>
                <a:ea typeface="+mj-ea"/>
              </a:rPr>
              <a:t>正の時間</a:t>
            </a:r>
            <a:endParaRPr lang="en-US" sz="900" dirty="0">
              <a:solidFill>
                <a:srgbClr val="FFFF00"/>
              </a:solidFill>
              <a:latin typeface="+mj-ea"/>
              <a:ea typeface="+mj-ea"/>
            </a:endParaRPr>
          </a:p>
        </p:txBody>
      </p:sp>
      <p:sp>
        <p:nvSpPr>
          <p:cNvPr id="44" name="TextBox 43"/>
          <p:cNvSpPr txBox="1"/>
          <p:nvPr/>
        </p:nvSpPr>
        <p:spPr>
          <a:xfrm>
            <a:off x="6829425" y="4316727"/>
            <a:ext cx="1066800" cy="230832"/>
          </a:xfrm>
          <a:prstGeom prst="rect">
            <a:avLst/>
          </a:prstGeom>
          <a:noFill/>
        </p:spPr>
        <p:txBody>
          <a:bodyPr wrap="square" rtlCol="0">
            <a:spAutoFit/>
          </a:bodyPr>
          <a:lstStyle/>
          <a:p>
            <a:pPr algn="ctr">
              <a:buNone/>
            </a:pPr>
            <a:r>
              <a:rPr lang="en-US" sz="900" b="1" dirty="0" err="1">
                <a:solidFill>
                  <a:srgbClr val="FFFF00"/>
                </a:solidFill>
                <a:latin typeface="+mj-ea"/>
                <a:ea typeface="+mj-ea"/>
              </a:rPr>
              <a:t>負の時間</a:t>
            </a:r>
            <a:endParaRPr lang="en-US" sz="900" b="1" dirty="0">
              <a:solidFill>
                <a:srgbClr val="FFFF00"/>
              </a:solidFill>
              <a:latin typeface="+mj-ea"/>
              <a:ea typeface="+mj-ea"/>
            </a:endParaRPr>
          </a:p>
        </p:txBody>
      </p:sp>
      <p:cxnSp>
        <p:nvCxnSpPr>
          <p:cNvPr id="45" name="Straight Arrow Connector 44"/>
          <p:cNvCxnSpPr/>
          <p:nvPr/>
        </p:nvCxnSpPr>
        <p:spPr bwMode="auto">
          <a:xfrm>
            <a:off x="9439728" y="4440552"/>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6" name="Straight Arrow Connector 45"/>
          <p:cNvCxnSpPr/>
          <p:nvPr/>
        </p:nvCxnSpPr>
        <p:spPr bwMode="auto">
          <a:xfrm rot="10800000">
            <a:off x="6629400" y="4440552"/>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7" name="Straight Arrow Connector 46"/>
          <p:cNvCxnSpPr/>
          <p:nvPr/>
        </p:nvCxnSpPr>
        <p:spPr bwMode="auto">
          <a:xfrm>
            <a:off x="8162925" y="4440552"/>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48" name="Straight Arrow Connector 47"/>
          <p:cNvCxnSpPr/>
          <p:nvPr/>
        </p:nvCxnSpPr>
        <p:spPr bwMode="auto">
          <a:xfrm rot="10800000">
            <a:off x="7848600" y="4440552"/>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39098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ADDE619-A042-42D5-AF99-C741A83625F1}"/>
              </a:ext>
            </a:extLst>
          </p:cNvPr>
          <p:cNvGrpSpPr/>
          <p:nvPr/>
        </p:nvGrpSpPr>
        <p:grpSpPr>
          <a:xfrm>
            <a:off x="3187337" y="990600"/>
            <a:ext cx="5791200" cy="3484855"/>
            <a:chOff x="3200400" y="1143001"/>
            <a:chExt cx="5791200" cy="3484855"/>
          </a:xfrm>
        </p:grpSpPr>
        <p:pic>
          <p:nvPicPr>
            <p:cNvPr id="8" name="Picture 7" descr="Advanced Trigger1.png">
              <a:extLst>
                <a:ext uri="{FF2B5EF4-FFF2-40B4-BE49-F238E27FC236}">
                  <a16:creationId xmlns:a16="http://schemas.microsoft.com/office/drawing/2014/main" id="{66841282-CD08-4070-A063-D1D32000C915}"/>
                </a:ext>
              </a:extLst>
            </p:cNvPr>
            <p:cNvPicPr>
              <a:picLocks noChangeAspect="1"/>
            </p:cNvPicPr>
            <p:nvPr/>
          </p:nvPicPr>
          <p:blipFill>
            <a:blip r:embed="rId3" cstate="screen"/>
            <a:srcRect/>
            <a:stretch>
              <a:fillRect/>
            </a:stretch>
          </p:blipFill>
          <p:spPr>
            <a:xfrm>
              <a:off x="3200400" y="1143001"/>
              <a:ext cx="5791200" cy="3484855"/>
            </a:xfrm>
            <a:prstGeom prst="rect">
              <a:avLst/>
            </a:prstGeom>
          </p:spPr>
        </p:pic>
        <p:sp>
          <p:nvSpPr>
            <p:cNvPr id="9" name="Rectangle 8">
              <a:extLst>
                <a:ext uri="{FF2B5EF4-FFF2-40B4-BE49-F238E27FC236}">
                  <a16:creationId xmlns:a16="http://schemas.microsoft.com/office/drawing/2014/main" id="{56FB58D9-EC00-44EA-9EC5-3675A6ABFA33}"/>
                </a:ext>
              </a:extLst>
            </p:cNvPr>
            <p:cNvSpPr/>
            <p:nvPr/>
          </p:nvSpPr>
          <p:spPr>
            <a:xfrm>
              <a:off x="8077200" y="1329268"/>
              <a:ext cx="838200" cy="228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p:txBody>
          <a:bodyPr/>
          <a:lstStyle/>
          <a:p>
            <a:r>
              <a:rPr lang="ja-JP" altLang="en-US" dirty="0"/>
              <a:t>高度なオシロスコープのトリガ</a:t>
            </a:r>
            <a:endParaRPr lang="en-US" dirty="0"/>
          </a:p>
        </p:txBody>
      </p:sp>
      <p:sp>
        <p:nvSpPr>
          <p:cNvPr id="162819" name="Rectangle 3"/>
          <p:cNvSpPr>
            <a:spLocks noGrp="1" noChangeArrowheads="1"/>
          </p:cNvSpPr>
          <p:nvPr>
            <p:ph type="body" sz="quarter" idx="13"/>
          </p:nvPr>
        </p:nvSpPr>
        <p:spPr>
          <a:xfrm>
            <a:off x="2463437" y="4935653"/>
            <a:ext cx="7239000" cy="1295400"/>
          </a:xfrm>
        </p:spPr>
        <p:txBody>
          <a:bodyPr/>
          <a:lstStyle/>
          <a:p>
            <a:pPr marL="342900" indent="-342900">
              <a:spcBef>
                <a:spcPts val="600"/>
              </a:spcBef>
              <a:buFont typeface="Arial" panose="020B0604020202020204" pitchFamily="34" charset="0"/>
              <a:buChar char="−"/>
            </a:pPr>
            <a:r>
              <a:rPr lang="ja-JP" altLang="en-US" sz="2000" dirty="0">
                <a:solidFill>
                  <a:schemeClr val="tx1"/>
                </a:solidFill>
              </a:rPr>
              <a:t>学生の実験のほとんどは、標準の「エッジ」トリガの使用に基づいたものです。</a:t>
            </a:r>
          </a:p>
          <a:p>
            <a:pPr marL="342900" indent="-342900">
              <a:spcBef>
                <a:spcPts val="600"/>
              </a:spcBef>
              <a:buFont typeface="Arial" panose="020B0604020202020204" pitchFamily="34" charset="0"/>
              <a:buChar char="−"/>
            </a:pPr>
            <a:r>
              <a:rPr lang="ja-JP" altLang="en-US" sz="2000" dirty="0">
                <a:solidFill>
                  <a:schemeClr val="tx1"/>
                </a:solidFill>
              </a:rPr>
              <a:t>より複雑な信号のトリガには、高度なトリガ・オプションが必要です。</a:t>
            </a:r>
          </a:p>
          <a:p>
            <a:pPr marL="342900" indent="-342900">
              <a:spcBef>
                <a:spcPts val="600"/>
              </a:spcBef>
              <a:buFont typeface="Arial" panose="020B0604020202020204" pitchFamily="34" charset="0"/>
              <a:buChar char="−"/>
            </a:pPr>
            <a:endParaRPr lang="ja-JP" altLang="en-US" sz="2000" dirty="0">
              <a:solidFill>
                <a:schemeClr val="tx1"/>
              </a:solidFill>
            </a:endParaRPr>
          </a:p>
        </p:txBody>
      </p:sp>
      <p:sp>
        <p:nvSpPr>
          <p:cNvPr id="24" name="TextBox 23"/>
          <p:cNvSpPr txBox="1"/>
          <p:nvPr/>
        </p:nvSpPr>
        <p:spPr>
          <a:xfrm>
            <a:off x="3792187" y="4573150"/>
            <a:ext cx="4419600" cy="338554"/>
          </a:xfrm>
          <a:prstGeom prst="rect">
            <a:avLst/>
          </a:prstGeom>
          <a:noFill/>
        </p:spPr>
        <p:txBody>
          <a:bodyPr wrap="square" rtlCol="0">
            <a:spAutoFit/>
          </a:bodyPr>
          <a:lstStyle/>
          <a:p>
            <a:pPr algn="ctr">
              <a:buNone/>
            </a:pPr>
            <a:r>
              <a:rPr lang="en-US" sz="1600" dirty="0">
                <a:latin typeface="+mj-ea"/>
              </a:rPr>
              <a:t>例：</a:t>
            </a:r>
            <a:r>
              <a:rPr lang="en-US" sz="1600" dirty="0"/>
              <a:t>I</a:t>
            </a:r>
            <a:r>
              <a:rPr lang="en-US" sz="1600" baseline="30000" dirty="0"/>
              <a:t>2</a:t>
            </a:r>
            <a:r>
              <a:rPr lang="en-US" sz="1600" dirty="0"/>
              <a:t>C</a:t>
            </a:r>
            <a:r>
              <a:rPr lang="en-US" sz="1600" dirty="0">
                <a:latin typeface="+mj-ea"/>
              </a:rPr>
              <a:t>シリアル・バスのトリガ</a:t>
            </a:r>
          </a:p>
        </p:txBody>
      </p:sp>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384216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1873372" y="640808"/>
            <a:ext cx="8566028" cy="4773858"/>
          </a:xfrm>
          <a:prstGeom prst="rect">
            <a:avLst/>
          </a:prstGeom>
        </p:spPr>
      </p:pic>
      <p:sp>
        <p:nvSpPr>
          <p:cNvPr id="162818" name="Rectangle 2"/>
          <p:cNvSpPr>
            <a:spLocks noGrp="1" noChangeArrowheads="1"/>
          </p:cNvSpPr>
          <p:nvPr>
            <p:ph type="title"/>
          </p:nvPr>
        </p:nvSpPr>
        <p:spPr/>
        <p:txBody>
          <a:bodyPr/>
          <a:lstStyle/>
          <a:p>
            <a:r>
              <a:rPr lang="ja-JP" altLang="en-US" dirty="0"/>
              <a:t>オシロスコープの動作原理</a:t>
            </a:r>
            <a:endParaRPr lang="en-US" dirty="0"/>
          </a:p>
        </p:txBody>
      </p:sp>
      <p:sp>
        <p:nvSpPr>
          <p:cNvPr id="24" name="TextBox 23"/>
          <p:cNvSpPr txBox="1"/>
          <p:nvPr/>
        </p:nvSpPr>
        <p:spPr>
          <a:xfrm>
            <a:off x="4267200" y="5823466"/>
            <a:ext cx="4419600" cy="369332"/>
          </a:xfrm>
          <a:prstGeom prst="rect">
            <a:avLst/>
          </a:prstGeom>
          <a:noFill/>
        </p:spPr>
        <p:txBody>
          <a:bodyPr wrap="square" rtlCol="0">
            <a:spAutoFit/>
          </a:bodyPr>
          <a:lstStyle/>
          <a:p>
            <a:pPr algn="ctr">
              <a:buNone/>
            </a:pPr>
            <a:r>
              <a:rPr lang="en-US" dirty="0" err="1"/>
              <a:t>DSO</a:t>
            </a:r>
            <a:r>
              <a:rPr lang="en-US" dirty="0" err="1">
                <a:latin typeface="+mj-ea"/>
              </a:rPr>
              <a:t>のブロック図</a:t>
            </a:r>
            <a:endParaRPr lang="en-US" dirty="0">
              <a:latin typeface="+mj-ea"/>
            </a:endParaRPr>
          </a:p>
        </p:txBody>
      </p:sp>
      <p:sp>
        <p:nvSpPr>
          <p:cNvPr id="5" name="TextBox 4"/>
          <p:cNvSpPr txBox="1"/>
          <p:nvPr/>
        </p:nvSpPr>
        <p:spPr>
          <a:xfrm>
            <a:off x="2286001" y="4953992"/>
            <a:ext cx="4185761" cy="461665"/>
          </a:xfrm>
          <a:prstGeom prst="rect">
            <a:avLst/>
          </a:prstGeom>
          <a:noFill/>
        </p:spPr>
        <p:txBody>
          <a:bodyPr wrap="none" rtlCol="0">
            <a:spAutoFit/>
          </a:bodyPr>
          <a:lstStyle/>
          <a:p>
            <a:r>
              <a:rPr lang="en-US" sz="1200" b="1" dirty="0" err="1">
                <a:latin typeface="+mn-ea"/>
              </a:rPr>
              <a:t>黄色＝チャネル固有のブロック</a:t>
            </a:r>
            <a:endParaRPr lang="en-US" sz="1200" b="1" dirty="0">
              <a:latin typeface="+mn-ea"/>
            </a:endParaRPr>
          </a:p>
          <a:p>
            <a:r>
              <a:rPr lang="en-US" sz="1200" b="1" dirty="0" err="1">
                <a:latin typeface="+mn-ea"/>
              </a:rPr>
              <a:t>青＝システム・ブロック（すべてのチャネルをサポート</a:t>
            </a:r>
            <a:r>
              <a:rPr lang="en-US" sz="1200" b="1" dirty="0">
                <a:latin typeface="+mn-ea"/>
              </a:rPr>
              <a:t>）</a:t>
            </a: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105268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オシロスコープの性能仕様</a:t>
            </a:r>
            <a:endParaRPr lang="en-US" dirty="0"/>
          </a:p>
        </p:txBody>
      </p:sp>
      <p:sp>
        <p:nvSpPr>
          <p:cNvPr id="2" name="Content Placeholder 1"/>
          <p:cNvSpPr>
            <a:spLocks noGrp="1"/>
          </p:cNvSpPr>
          <p:nvPr>
            <p:ph idx="1"/>
          </p:nvPr>
        </p:nvSpPr>
        <p:spPr>
          <a:xfrm>
            <a:off x="2743200" y="4610100"/>
            <a:ext cx="7172326" cy="2133601"/>
          </a:xfrm>
        </p:spPr>
        <p:txBody>
          <a:bodyPr/>
          <a:lstStyle/>
          <a:p>
            <a:pPr>
              <a:spcBef>
                <a:spcPts val="600"/>
              </a:spcBef>
              <a:buClr>
                <a:schemeClr val="accent1"/>
              </a:buClr>
            </a:pPr>
            <a:r>
              <a:rPr lang="ja-JP" altLang="en-US" dirty="0"/>
              <a:t>すべてのオシロスコープはローパス周波数応答を示します。</a:t>
            </a:r>
          </a:p>
          <a:p>
            <a:pPr>
              <a:spcBef>
                <a:spcPts val="600"/>
              </a:spcBef>
              <a:buClr>
                <a:schemeClr val="accent1"/>
              </a:buClr>
            </a:pPr>
            <a:r>
              <a:rPr lang="ja-JP" altLang="en-US" dirty="0"/>
              <a:t>入力正弦波が</a:t>
            </a:r>
            <a:r>
              <a:rPr lang="en-US" altLang="ja-JP" dirty="0"/>
              <a:t>3 dB</a:t>
            </a:r>
            <a:r>
              <a:rPr lang="ja-JP" altLang="en-US" dirty="0"/>
              <a:t>だけ減衰される周波数によりオシロスコープの帯域幅が定義されます。</a:t>
            </a:r>
          </a:p>
          <a:p>
            <a:pPr>
              <a:spcBef>
                <a:spcPts val="600"/>
              </a:spcBef>
              <a:buClr>
                <a:schemeClr val="accent1"/>
              </a:buClr>
            </a:pPr>
            <a:r>
              <a:rPr lang="ja-JP" altLang="en-US" dirty="0"/>
              <a:t>－</a:t>
            </a:r>
            <a:r>
              <a:rPr lang="en-US" altLang="ja-JP" dirty="0"/>
              <a:t>3 dB</a:t>
            </a:r>
            <a:r>
              <a:rPr lang="ja-JP" altLang="en-US" dirty="0"/>
              <a:t>は、約－</a:t>
            </a:r>
            <a:r>
              <a:rPr lang="en-US" altLang="ja-JP" dirty="0"/>
              <a:t>30 </a:t>
            </a:r>
            <a:r>
              <a:rPr lang="ja-JP" altLang="en-US" dirty="0"/>
              <a:t>％の振幅誤差になります（－</a:t>
            </a:r>
            <a:r>
              <a:rPr lang="en-US" altLang="ja-JP" dirty="0"/>
              <a:t>3 dB = 20 Log      </a:t>
            </a:r>
            <a:r>
              <a:rPr lang="ja-JP" altLang="en-US" dirty="0"/>
              <a:t>）。</a:t>
            </a:r>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ja-JP" altLang="en-US" sz="1800" b="1" i="1" dirty="0"/>
              <a:t>「帯域幅」は最も重要なオシロスコープ仕様です</a:t>
            </a:r>
          </a:p>
        </p:txBody>
      </p:sp>
      <p:sp>
        <p:nvSpPr>
          <p:cNvPr id="24" name="TextBox 23"/>
          <p:cNvSpPr txBox="1"/>
          <p:nvPr/>
        </p:nvSpPr>
        <p:spPr>
          <a:xfrm>
            <a:off x="3803839" y="4089601"/>
            <a:ext cx="4800600" cy="338554"/>
          </a:xfrm>
          <a:prstGeom prst="rect">
            <a:avLst/>
          </a:prstGeom>
          <a:noFill/>
        </p:spPr>
        <p:txBody>
          <a:bodyPr wrap="square" rtlCol="0">
            <a:spAutoFit/>
          </a:bodyPr>
          <a:lstStyle/>
          <a:p>
            <a:pPr algn="ctr"/>
            <a:r>
              <a:rPr lang="ja-JP" altLang="en-US" sz="1600" b="1" dirty="0">
                <a:solidFill>
                  <a:prstClr val="black"/>
                </a:solidFill>
              </a:rPr>
              <a:t>オシロスコープの「ガウシアン」周波数応答</a:t>
            </a:r>
          </a:p>
        </p:txBody>
      </p:sp>
      <p:pic>
        <p:nvPicPr>
          <p:cNvPr id="6" name="Picture 5" descr="Fig51.PNG"/>
          <p:cNvPicPr>
            <a:picLocks noChangeAspect="1"/>
          </p:cNvPicPr>
          <p:nvPr/>
        </p:nvPicPr>
        <p:blipFill>
          <a:blip r:embed="rId3" cstate="screen"/>
          <a:stretch>
            <a:fillRect/>
          </a:stretch>
        </p:blipFill>
        <p:spPr>
          <a:xfrm>
            <a:off x="4029075" y="1524604"/>
            <a:ext cx="4133850" cy="2434938"/>
          </a:xfrm>
          <a:prstGeom prst="rect">
            <a:avLst/>
          </a:prstGeom>
        </p:spPr>
      </p:pic>
      <p:sp>
        <p:nvSpPr>
          <p:cNvPr id="307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9372600" y="550677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44973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325041-CA1E-4B0A-831D-DC78F470B5BC}"/>
              </a:ext>
            </a:extLst>
          </p:cNvPr>
          <p:cNvGrpSpPr/>
          <p:nvPr/>
        </p:nvGrpSpPr>
        <p:grpSpPr>
          <a:xfrm>
            <a:off x="2286000" y="1397001"/>
            <a:ext cx="7848600" cy="2306331"/>
            <a:chOff x="2286000" y="1397001"/>
            <a:chExt cx="7848600" cy="2306331"/>
          </a:xfrm>
        </p:grpSpPr>
        <p:grpSp>
          <p:nvGrpSpPr>
            <p:cNvPr id="12" name="Group 11">
              <a:extLst>
                <a:ext uri="{FF2B5EF4-FFF2-40B4-BE49-F238E27FC236}">
                  <a16:creationId xmlns:a16="http://schemas.microsoft.com/office/drawing/2014/main" id="{643FD9C6-AC83-468F-8F86-197ADC7282F6}"/>
                </a:ext>
              </a:extLst>
            </p:cNvPr>
            <p:cNvGrpSpPr/>
            <p:nvPr/>
          </p:nvGrpSpPr>
          <p:grpSpPr>
            <a:xfrm>
              <a:off x="2286000" y="1410653"/>
              <a:ext cx="3810000" cy="2292679"/>
              <a:chOff x="2286000" y="1410653"/>
              <a:chExt cx="3810000" cy="2292679"/>
            </a:xfrm>
          </p:grpSpPr>
          <p:pic>
            <p:nvPicPr>
              <p:cNvPr id="16" name="Picture 15" descr="Fig02.png">
                <a:extLst>
                  <a:ext uri="{FF2B5EF4-FFF2-40B4-BE49-F238E27FC236}">
                    <a16:creationId xmlns:a16="http://schemas.microsoft.com/office/drawing/2014/main" id="{5E47EBA6-7D43-4928-99E8-AC457C1CF6E1}"/>
                  </a:ext>
                </a:extLst>
              </p:cNvPr>
              <p:cNvPicPr>
                <a:picLocks noChangeAspect="1"/>
              </p:cNvPicPr>
              <p:nvPr/>
            </p:nvPicPr>
            <p:blipFill>
              <a:blip r:embed="rId3" cstate="screen"/>
              <a:srcRect/>
              <a:stretch>
                <a:fillRect/>
              </a:stretch>
            </p:blipFill>
            <p:spPr>
              <a:xfrm>
                <a:off x="2286000" y="1410653"/>
                <a:ext cx="3810000" cy="2292679"/>
              </a:xfrm>
              <a:prstGeom prst="rect">
                <a:avLst/>
              </a:prstGeom>
            </p:spPr>
          </p:pic>
          <p:sp>
            <p:nvSpPr>
              <p:cNvPr id="17" name="Rectangle 16">
                <a:extLst>
                  <a:ext uri="{FF2B5EF4-FFF2-40B4-BE49-F238E27FC236}">
                    <a16:creationId xmlns:a16="http://schemas.microsoft.com/office/drawing/2014/main" id="{112A4ED4-E64B-476F-BAEC-B95047042AAB}"/>
                  </a:ext>
                </a:extLst>
              </p:cNvPr>
              <p:cNvSpPr/>
              <p:nvPr/>
            </p:nvSpPr>
            <p:spPr>
              <a:xfrm>
                <a:off x="5486400" y="15240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13" name="Group 12">
              <a:extLst>
                <a:ext uri="{FF2B5EF4-FFF2-40B4-BE49-F238E27FC236}">
                  <a16:creationId xmlns:a16="http://schemas.microsoft.com/office/drawing/2014/main" id="{C11DE599-7C02-47D8-9737-3790CC17C797}"/>
                </a:ext>
              </a:extLst>
            </p:cNvPr>
            <p:cNvGrpSpPr/>
            <p:nvPr/>
          </p:nvGrpSpPr>
          <p:grpSpPr>
            <a:xfrm>
              <a:off x="6324600" y="1397001"/>
              <a:ext cx="3810000" cy="2292679"/>
              <a:chOff x="6324600" y="1397001"/>
              <a:chExt cx="3810000" cy="2292679"/>
            </a:xfrm>
          </p:grpSpPr>
          <p:pic>
            <p:nvPicPr>
              <p:cNvPr id="14" name="Picture 13" descr="Fig03.png">
                <a:extLst>
                  <a:ext uri="{FF2B5EF4-FFF2-40B4-BE49-F238E27FC236}">
                    <a16:creationId xmlns:a16="http://schemas.microsoft.com/office/drawing/2014/main" id="{EB7981FC-E0C4-4122-9E99-94736FE8A3D7}"/>
                  </a:ext>
                </a:extLst>
              </p:cNvPr>
              <p:cNvPicPr>
                <a:picLocks noChangeAspect="1"/>
              </p:cNvPicPr>
              <p:nvPr/>
            </p:nvPicPr>
            <p:blipFill>
              <a:blip r:embed="rId4" cstate="screen"/>
              <a:srcRect/>
              <a:stretch>
                <a:fillRect/>
              </a:stretch>
            </p:blipFill>
            <p:spPr>
              <a:xfrm>
                <a:off x="6324600" y="1397001"/>
                <a:ext cx="3810000" cy="2292679"/>
              </a:xfrm>
              <a:prstGeom prst="rect">
                <a:avLst/>
              </a:prstGeom>
            </p:spPr>
          </p:pic>
          <p:sp>
            <p:nvSpPr>
              <p:cNvPr id="15" name="Rectangle 14">
                <a:extLst>
                  <a:ext uri="{FF2B5EF4-FFF2-40B4-BE49-F238E27FC236}">
                    <a16:creationId xmlns:a16="http://schemas.microsoft.com/office/drawing/2014/main" id="{0B4EEBFA-8598-440F-8BEA-6B029A58CCBE}"/>
                  </a:ext>
                </a:extLst>
              </p:cNvPr>
              <p:cNvSpPr/>
              <p:nvPr/>
            </p:nvSpPr>
            <p:spPr>
              <a:xfrm>
                <a:off x="9530294" y="15240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
        <p:nvSpPr>
          <p:cNvPr id="162818" name="Rectangle 2"/>
          <p:cNvSpPr>
            <a:spLocks noGrp="1" noChangeArrowheads="1"/>
          </p:cNvSpPr>
          <p:nvPr>
            <p:ph type="title"/>
          </p:nvPr>
        </p:nvSpPr>
        <p:spPr/>
        <p:txBody>
          <a:bodyPr/>
          <a:lstStyle/>
          <a:p>
            <a:r>
              <a:rPr lang="ja-JP" altLang="en-US" dirty="0"/>
              <a:t>正しい帯域幅の選択</a:t>
            </a:r>
            <a:endParaRPr lang="en-US" dirty="0"/>
          </a:p>
        </p:txBody>
      </p:sp>
      <p:sp>
        <p:nvSpPr>
          <p:cNvPr id="2" name="Content Placeholder 1"/>
          <p:cNvSpPr>
            <a:spLocks noGrp="1"/>
          </p:cNvSpPr>
          <p:nvPr>
            <p:ph idx="1"/>
          </p:nvPr>
        </p:nvSpPr>
        <p:spPr>
          <a:xfrm>
            <a:off x="2476500" y="4343401"/>
            <a:ext cx="7543800" cy="1841303"/>
          </a:xfrm>
        </p:spPr>
        <p:txBody>
          <a:bodyPr/>
          <a:lstStyle/>
          <a:p>
            <a:pPr>
              <a:spcBef>
                <a:spcPts val="600"/>
              </a:spcBef>
              <a:buClr>
                <a:schemeClr val="accent1"/>
              </a:buClr>
            </a:pPr>
            <a:r>
              <a:rPr lang="ja-JP" altLang="en-US" dirty="0"/>
              <a:t>アナログ・アプリケーションの必要な</a:t>
            </a:r>
            <a:r>
              <a:rPr lang="en-US" altLang="ja-JP" dirty="0"/>
              <a:t>BW</a:t>
            </a:r>
            <a:r>
              <a:rPr lang="ja-JP" altLang="en-US" dirty="0"/>
              <a:t>：≧最高正弦波周波数の</a:t>
            </a:r>
            <a:r>
              <a:rPr lang="en-US" altLang="ja-JP" dirty="0"/>
              <a:t>3</a:t>
            </a:r>
            <a:r>
              <a:rPr lang="ja-JP" altLang="en-US" dirty="0"/>
              <a:t>倍</a:t>
            </a:r>
          </a:p>
          <a:p>
            <a:pPr>
              <a:spcBef>
                <a:spcPts val="600"/>
              </a:spcBef>
              <a:buClr>
                <a:schemeClr val="accent1"/>
              </a:buClr>
            </a:pPr>
            <a:r>
              <a:rPr lang="ja-JP" altLang="en-US" dirty="0"/>
              <a:t>デジタル・アプリケーションの必要な</a:t>
            </a:r>
            <a:r>
              <a:rPr lang="en-US" altLang="ja-JP" dirty="0"/>
              <a:t>BW</a:t>
            </a:r>
            <a:r>
              <a:rPr lang="ja-JP" altLang="en-US" dirty="0"/>
              <a:t>：≧ 最高デジタル・クロック・レートの</a:t>
            </a:r>
            <a:r>
              <a:rPr lang="en-US" altLang="ja-JP" dirty="0"/>
              <a:t>5</a:t>
            </a:r>
            <a:r>
              <a:rPr lang="ja-JP" altLang="en-US" dirty="0"/>
              <a:t>倍</a:t>
            </a:r>
          </a:p>
          <a:p>
            <a:pPr>
              <a:spcBef>
                <a:spcPts val="600"/>
              </a:spcBef>
              <a:buClr>
                <a:schemeClr val="accent1"/>
              </a:buClr>
            </a:pPr>
            <a:r>
              <a:rPr lang="ja-JP" altLang="en-US" dirty="0"/>
              <a:t>信号エッジ速度に基づいたより正確な</a:t>
            </a:r>
            <a:r>
              <a:rPr lang="en-US" altLang="ja-JP" dirty="0"/>
              <a:t>BW</a:t>
            </a:r>
            <a:r>
              <a:rPr lang="ja-JP" altLang="en-US" dirty="0"/>
              <a:t>の決定（プレゼンテーションの最後のリストに示した「帯域幅」アプリケーション・ノートを参照）</a:t>
            </a:r>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ja-JP" altLang="en-US" sz="2000" b="1" i="1" dirty="0"/>
              <a:t>入力＝</a:t>
            </a:r>
            <a:r>
              <a:rPr lang="en-US" altLang="ja-JP" sz="2000" b="1" i="1" dirty="0"/>
              <a:t>100 MHz</a:t>
            </a:r>
            <a:r>
              <a:rPr lang="ja-JP" altLang="en-US" sz="2000" b="1" i="1" dirty="0"/>
              <a:t>デジタル・クロック</a:t>
            </a:r>
          </a:p>
          <a:p>
            <a:pPr marL="231775" indent="-231775">
              <a:spcAft>
                <a:spcPts val="1000"/>
              </a:spcAft>
              <a:buClr>
                <a:schemeClr val="accent1"/>
              </a:buClr>
              <a:buFont typeface="Wingdings" pitchFamily="2" charset="2"/>
              <a:buChar char="§"/>
            </a:pPr>
            <a:endParaRPr lang="en-US" sz="2000" dirty="0"/>
          </a:p>
        </p:txBody>
      </p:sp>
      <p:sp>
        <p:nvSpPr>
          <p:cNvPr id="24" name="TextBox 23"/>
          <p:cNvSpPr txBox="1"/>
          <p:nvPr/>
        </p:nvSpPr>
        <p:spPr>
          <a:xfrm>
            <a:off x="2209800" y="3695701"/>
            <a:ext cx="3962400" cy="584775"/>
          </a:xfrm>
          <a:prstGeom prst="rect">
            <a:avLst/>
          </a:prstGeom>
          <a:noFill/>
        </p:spPr>
        <p:txBody>
          <a:bodyPr wrap="square" rtlCol="0">
            <a:spAutoFit/>
          </a:bodyPr>
          <a:lstStyle/>
          <a:p>
            <a:pPr algn="ctr">
              <a:buNone/>
            </a:pPr>
            <a:r>
              <a:rPr lang="en-US" sz="1600" b="1" dirty="0"/>
              <a:t>100 MHz </a:t>
            </a:r>
            <a:r>
              <a:rPr lang="en-US" sz="1600" b="1" dirty="0" err="1"/>
              <a:t>BW</a:t>
            </a:r>
            <a:r>
              <a:rPr lang="en-US" sz="1600" dirty="0" err="1">
                <a:latin typeface="+mj-ea"/>
              </a:rPr>
              <a:t>オシロスコープ使用時の応答</a:t>
            </a:r>
            <a:endParaRPr lang="en-US" sz="1600" dirty="0">
              <a:latin typeface="+mj-ea"/>
            </a:endParaRPr>
          </a:p>
        </p:txBody>
      </p:sp>
      <p:sp>
        <p:nvSpPr>
          <p:cNvPr id="11" name="TextBox 10"/>
          <p:cNvSpPr txBox="1"/>
          <p:nvPr/>
        </p:nvSpPr>
        <p:spPr>
          <a:xfrm>
            <a:off x="6248400" y="3695700"/>
            <a:ext cx="4191000" cy="338554"/>
          </a:xfrm>
          <a:prstGeom prst="rect">
            <a:avLst/>
          </a:prstGeom>
          <a:noFill/>
        </p:spPr>
        <p:txBody>
          <a:bodyPr wrap="square" rtlCol="0">
            <a:spAutoFit/>
          </a:bodyPr>
          <a:lstStyle/>
          <a:p>
            <a:pPr algn="ctr">
              <a:buNone/>
            </a:pPr>
            <a:r>
              <a:rPr lang="en-US" sz="1600" b="1" dirty="0"/>
              <a:t>500 MHz </a:t>
            </a:r>
            <a:r>
              <a:rPr lang="en-US" sz="1600" b="1" dirty="0" err="1"/>
              <a:t>BW</a:t>
            </a:r>
            <a:r>
              <a:rPr lang="en-US" sz="1600" dirty="0" err="1">
                <a:latin typeface="+mj-ea"/>
              </a:rPr>
              <a:t>オシロスコープ使用時の応答</a:t>
            </a:r>
            <a:endParaRPr lang="en-US" sz="1600" dirty="0">
              <a:latin typeface="+mj-ea"/>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420753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26253" y="988646"/>
            <a:ext cx="7613227" cy="737870"/>
          </a:xfrm>
        </p:spPr>
        <p:txBody>
          <a:bodyPr/>
          <a:lstStyle/>
          <a:p>
            <a:r>
              <a:rPr lang="ja-JP" altLang="en-US" dirty="0">
                <a:solidFill>
                  <a:schemeClr val="tx1"/>
                </a:solidFill>
              </a:rPr>
              <a:t>アジェンダ</a:t>
            </a:r>
            <a:endParaRPr lang="en-US" dirty="0">
              <a:solidFill>
                <a:schemeClr val="tx1"/>
              </a:solidFill>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133600" y="1844626"/>
            <a:ext cx="6705600" cy="3733800"/>
          </a:xfrm>
        </p:spPr>
        <p:txBody>
          <a:bodyPr/>
          <a:lstStyle/>
          <a:p>
            <a:pPr>
              <a:spcBef>
                <a:spcPts val="1200"/>
              </a:spcBef>
              <a:buFont typeface="Arial" panose="020B0604020202020204" pitchFamily="34" charset="0"/>
              <a:buChar char="−"/>
            </a:pPr>
            <a:r>
              <a:rPr lang="ja-JP" altLang="en-US" dirty="0"/>
              <a:t> オシロスコープとは</a:t>
            </a:r>
            <a:r>
              <a:rPr lang="en-US" altLang="ja-JP" dirty="0"/>
              <a:t>?</a:t>
            </a:r>
          </a:p>
          <a:p>
            <a:pPr>
              <a:spcBef>
                <a:spcPts val="1200"/>
              </a:spcBef>
              <a:buFont typeface="Arial" panose="020B0604020202020204" pitchFamily="34" charset="0"/>
              <a:buChar char="−"/>
            </a:pPr>
            <a:r>
              <a:rPr lang="en-US" altLang="ja-JP" dirty="0"/>
              <a:t> </a:t>
            </a:r>
            <a:r>
              <a:rPr lang="ja-JP" altLang="en-US" dirty="0"/>
              <a:t>プロービングの基本（低周波モデル）</a:t>
            </a:r>
          </a:p>
          <a:p>
            <a:pPr>
              <a:spcBef>
                <a:spcPts val="1200"/>
              </a:spcBef>
              <a:buFont typeface="Arial" panose="020B0604020202020204" pitchFamily="34" charset="0"/>
              <a:buChar char="−"/>
            </a:pPr>
            <a:r>
              <a:rPr lang="ja-JP" altLang="en-US" dirty="0"/>
              <a:t> 電圧／タイミング測定</a:t>
            </a:r>
          </a:p>
          <a:p>
            <a:pPr>
              <a:spcBef>
                <a:spcPts val="1200"/>
              </a:spcBef>
              <a:buFont typeface="Arial" panose="020B0604020202020204" pitchFamily="34" charset="0"/>
              <a:buChar char="−"/>
            </a:pPr>
            <a:r>
              <a:rPr lang="ja-JP" altLang="en-US" dirty="0"/>
              <a:t> 画面上の波形の正しいスケーリング</a:t>
            </a:r>
          </a:p>
          <a:p>
            <a:pPr>
              <a:spcBef>
                <a:spcPts val="1200"/>
              </a:spcBef>
              <a:buFont typeface="Arial" panose="020B0604020202020204" pitchFamily="34" charset="0"/>
              <a:buChar char="−"/>
            </a:pPr>
            <a:r>
              <a:rPr lang="ja-JP" altLang="en-US" dirty="0"/>
              <a:t> オシロスコープのトリガについて</a:t>
            </a:r>
          </a:p>
          <a:p>
            <a:pPr>
              <a:spcBef>
                <a:spcPts val="1200"/>
              </a:spcBef>
              <a:buFont typeface="Arial" panose="020B0604020202020204" pitchFamily="34" charset="0"/>
              <a:buChar char="−"/>
            </a:pPr>
            <a:r>
              <a:rPr lang="ja-JP" altLang="en-US" dirty="0"/>
              <a:t> オシロスコープの動作原理と性能仕様</a:t>
            </a:r>
          </a:p>
          <a:p>
            <a:pPr>
              <a:spcBef>
                <a:spcPts val="1200"/>
              </a:spcBef>
              <a:buFont typeface="Arial" panose="020B0604020202020204" pitchFamily="34" charset="0"/>
              <a:buChar char="−"/>
            </a:pPr>
            <a:r>
              <a:rPr lang="ja-JP" altLang="en-US" dirty="0"/>
              <a:t> プロービングの続き（ダイナミック</a:t>
            </a:r>
            <a:r>
              <a:rPr lang="en-US" altLang="ja-JP" dirty="0"/>
              <a:t>/AC</a:t>
            </a:r>
            <a:r>
              <a:rPr lang="ja-JP" altLang="en-US" dirty="0"/>
              <a:t>モデルと負荷の影響）</a:t>
            </a:r>
          </a:p>
          <a:p>
            <a:pPr>
              <a:spcBef>
                <a:spcPts val="1200"/>
              </a:spcBef>
              <a:buFont typeface="Arial" panose="020B0604020202020204" pitchFamily="34" charset="0"/>
              <a:buChar char="−"/>
            </a:pPr>
            <a:r>
              <a:rPr lang="ja-JP" altLang="en-US" dirty="0"/>
              <a:t> </a:t>
            </a:r>
            <a:r>
              <a:rPr lang="en-US" altLang="ja-JP" dirty="0"/>
              <a:t>『DSOXEDK Lab Guide and Tutorial』</a:t>
            </a:r>
            <a:r>
              <a:rPr lang="ja-JP" altLang="en-US" dirty="0"/>
              <a:t>の使用</a:t>
            </a:r>
          </a:p>
          <a:p>
            <a:pPr>
              <a:spcBef>
                <a:spcPts val="1200"/>
              </a:spcBef>
              <a:buFont typeface="Arial" panose="020B0604020202020204" pitchFamily="34" charset="0"/>
              <a:buChar char="−"/>
            </a:pPr>
            <a:r>
              <a:rPr lang="ja-JP" altLang="en-US" dirty="0"/>
              <a:t> その他のテクニカル・リソース</a:t>
            </a:r>
          </a:p>
        </p:txBody>
      </p:sp>
      <p:pic>
        <p:nvPicPr>
          <p:cNvPr id="8" name="Picture 4" descr="MCj02382080000[1]"/>
          <p:cNvPicPr>
            <a:picLocks noChangeAspect="1" noChangeArrowheads="1"/>
          </p:cNvPicPr>
          <p:nvPr/>
        </p:nvPicPr>
        <p:blipFill>
          <a:blip r:embed="rId3" cstate="screen"/>
          <a:srcRect/>
          <a:stretch>
            <a:fillRect/>
          </a:stretch>
        </p:blipFill>
        <p:spPr bwMode="auto">
          <a:xfrm>
            <a:off x="8868508" y="2971800"/>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260681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その他の重要なオシロスコープの仕様</a:t>
            </a:r>
            <a:endParaRPr lang="en-US" dirty="0"/>
          </a:p>
        </p:txBody>
      </p:sp>
      <p:sp>
        <p:nvSpPr>
          <p:cNvPr id="162819" name="Rectangle 3"/>
          <p:cNvSpPr>
            <a:spLocks noGrp="1" noChangeArrowheads="1"/>
          </p:cNvSpPr>
          <p:nvPr>
            <p:ph type="body" sz="quarter" idx="13"/>
          </p:nvPr>
        </p:nvSpPr>
        <p:spPr>
          <a:xfrm>
            <a:off x="1828800" y="1123538"/>
            <a:ext cx="4572000" cy="3048000"/>
          </a:xfrm>
        </p:spPr>
        <p:txBody>
          <a:bodyPr/>
          <a:lstStyle/>
          <a:p>
            <a:pPr marL="285750" indent="-285750">
              <a:spcBef>
                <a:spcPts val="0"/>
              </a:spcBef>
              <a:spcAft>
                <a:spcPts val="1400"/>
              </a:spcAft>
              <a:buSzPct val="70000"/>
              <a:buFont typeface="Arial" panose="020B0604020202020204" pitchFamily="34" charset="0"/>
              <a:buChar char="−"/>
            </a:pPr>
            <a:r>
              <a:rPr lang="en-US" sz="1800" u="sng" dirty="0" err="1">
                <a:solidFill>
                  <a:srgbClr val="000000"/>
                </a:solidFill>
                <a:latin typeface="+mn-ea"/>
              </a:rPr>
              <a:t>サンプリング・レート</a:t>
            </a:r>
            <a:r>
              <a:rPr lang="ja-JP" altLang="en-US" sz="1800" u="sng" dirty="0">
                <a:solidFill>
                  <a:srgbClr val="000000"/>
                </a:solidFill>
                <a:latin typeface="+mn-ea"/>
              </a:rPr>
              <a:t>（</a:t>
            </a:r>
            <a:r>
              <a:rPr lang="en-US" sz="1800" dirty="0" err="1">
                <a:solidFill>
                  <a:srgbClr val="000000"/>
                </a:solidFill>
                <a:latin typeface="+mn-ea"/>
              </a:rPr>
              <a:t>サンプル</a:t>
            </a:r>
            <a:r>
              <a:rPr lang="en-US" sz="1800" dirty="0">
                <a:solidFill>
                  <a:srgbClr val="000000"/>
                </a:solidFill>
              </a:rPr>
              <a:t>/s</a:t>
            </a:r>
            <a:r>
              <a:rPr lang="ja-JP" altLang="en-US" sz="1800" dirty="0">
                <a:solidFill>
                  <a:srgbClr val="000000"/>
                </a:solidFill>
                <a:latin typeface="+mn-ea"/>
              </a:rPr>
              <a:t>）</a:t>
            </a:r>
            <a:r>
              <a:rPr lang="en-US" altLang="ja-JP" sz="1800" dirty="0">
                <a:solidFill>
                  <a:srgbClr val="000000"/>
                </a:solidFill>
                <a:latin typeface="+mn-ea"/>
              </a:rPr>
              <a:t>– </a:t>
            </a:r>
            <a:r>
              <a:rPr lang="ja-JP" altLang="en-US" sz="1800" dirty="0">
                <a:solidFill>
                  <a:srgbClr val="000000"/>
                </a:solidFill>
                <a:latin typeface="+mn-ea"/>
              </a:rPr>
              <a:t>≧</a:t>
            </a:r>
            <a:r>
              <a:rPr lang="en-US" sz="1800" dirty="0">
                <a:solidFill>
                  <a:srgbClr val="000000"/>
                </a:solidFill>
              </a:rPr>
              <a:t>BW</a:t>
            </a:r>
            <a:r>
              <a:rPr lang="en-US" sz="1800" dirty="0">
                <a:solidFill>
                  <a:srgbClr val="000000"/>
                </a:solidFill>
                <a:latin typeface="+mn-ea"/>
              </a:rPr>
              <a:t>の</a:t>
            </a:r>
            <a:r>
              <a:rPr lang="en-US" sz="1800" dirty="0">
                <a:solidFill>
                  <a:srgbClr val="000000"/>
                </a:solidFill>
              </a:rPr>
              <a:t>4</a:t>
            </a:r>
            <a:r>
              <a:rPr lang="en-US" sz="1800" dirty="0">
                <a:solidFill>
                  <a:srgbClr val="000000"/>
                </a:solidFill>
                <a:latin typeface="+mn-ea"/>
              </a:rPr>
              <a:t>倍</a:t>
            </a:r>
          </a:p>
          <a:p>
            <a:pPr marL="285750" indent="-285750">
              <a:spcBef>
                <a:spcPts val="0"/>
              </a:spcBef>
              <a:spcAft>
                <a:spcPts val="1400"/>
              </a:spcAft>
              <a:buSzPct val="70000"/>
              <a:buFont typeface="Arial" panose="020B0604020202020204" pitchFamily="34" charset="0"/>
              <a:buChar char="−"/>
            </a:pPr>
            <a:r>
              <a:rPr lang="en-US" sz="1800" u="sng" dirty="0" err="1">
                <a:solidFill>
                  <a:srgbClr val="000000"/>
                </a:solidFill>
                <a:latin typeface="+mn-ea"/>
              </a:rPr>
              <a:t>メモリ長</a:t>
            </a:r>
            <a:r>
              <a:rPr lang="en-US" sz="1800" u="sng" dirty="0">
                <a:solidFill>
                  <a:srgbClr val="000000"/>
                </a:solidFill>
                <a:latin typeface="+mn-ea"/>
              </a:rPr>
              <a:t> </a:t>
            </a:r>
            <a:r>
              <a:rPr lang="en-US" sz="1800" dirty="0">
                <a:solidFill>
                  <a:srgbClr val="000000"/>
                </a:solidFill>
                <a:latin typeface="+mn-ea"/>
              </a:rPr>
              <a:t>– </a:t>
            </a:r>
            <a:r>
              <a:rPr lang="en-US" sz="1800" dirty="0" err="1">
                <a:solidFill>
                  <a:srgbClr val="000000"/>
                </a:solidFill>
                <a:latin typeface="+mn-ea"/>
              </a:rPr>
              <a:t>オシロスコープの最大サンプリング・レートでサンプリングしながら捕捉できる、最長波形を決定します</a:t>
            </a:r>
            <a:r>
              <a:rPr lang="en-US" sz="1800" dirty="0">
                <a:solidFill>
                  <a:srgbClr val="000000"/>
                </a:solidFill>
                <a:latin typeface="+mn-ea"/>
              </a:rPr>
              <a:t>。</a:t>
            </a:r>
          </a:p>
          <a:p>
            <a:pPr marL="285750" indent="-285750">
              <a:spcBef>
                <a:spcPts val="0"/>
              </a:spcBef>
              <a:spcAft>
                <a:spcPts val="1400"/>
              </a:spcAft>
              <a:buSzPct val="70000"/>
              <a:buFont typeface="Arial" panose="020B0604020202020204" pitchFamily="34" charset="0"/>
              <a:buChar char="−"/>
            </a:pPr>
            <a:r>
              <a:rPr lang="en-US" sz="1800" u="sng" dirty="0" err="1">
                <a:solidFill>
                  <a:srgbClr val="000000"/>
                </a:solidFill>
                <a:latin typeface="+mn-ea"/>
              </a:rPr>
              <a:t>チャネル数</a:t>
            </a:r>
            <a:r>
              <a:rPr lang="en-US" sz="1800" u="sng" dirty="0">
                <a:solidFill>
                  <a:srgbClr val="000000"/>
                </a:solidFill>
                <a:latin typeface="+mn-ea"/>
              </a:rPr>
              <a:t> </a:t>
            </a:r>
            <a:r>
              <a:rPr lang="en-US" sz="1800" dirty="0">
                <a:solidFill>
                  <a:srgbClr val="000000"/>
                </a:solidFill>
                <a:latin typeface="+mn-ea"/>
              </a:rPr>
              <a:t>– 通常</a:t>
            </a:r>
            <a:r>
              <a:rPr lang="en-US" sz="1800" dirty="0">
                <a:solidFill>
                  <a:srgbClr val="000000"/>
                </a:solidFill>
              </a:rPr>
              <a:t>2</a:t>
            </a:r>
            <a:r>
              <a:rPr lang="en-US" sz="1800" dirty="0">
                <a:solidFill>
                  <a:srgbClr val="000000"/>
                </a:solidFill>
                <a:latin typeface="+mn-ea"/>
              </a:rPr>
              <a:t>または</a:t>
            </a:r>
            <a:r>
              <a:rPr lang="en-US" sz="1800" dirty="0">
                <a:solidFill>
                  <a:srgbClr val="000000"/>
                </a:solidFill>
              </a:rPr>
              <a:t>4</a:t>
            </a:r>
            <a:r>
              <a:rPr lang="en-US" sz="1800" dirty="0">
                <a:solidFill>
                  <a:srgbClr val="000000"/>
                </a:solidFill>
                <a:latin typeface="+mn-ea"/>
              </a:rPr>
              <a:t>チャネル。</a:t>
            </a:r>
            <a:r>
              <a:rPr lang="en-US" sz="1800" dirty="0">
                <a:solidFill>
                  <a:srgbClr val="000000"/>
                </a:solidFill>
              </a:rPr>
              <a:t>MSO</a:t>
            </a:r>
            <a:r>
              <a:rPr lang="en-US" sz="1800" dirty="0">
                <a:solidFill>
                  <a:srgbClr val="000000"/>
                </a:solidFill>
                <a:latin typeface="+mn-ea"/>
              </a:rPr>
              <a:t>モデルは、</a:t>
            </a:r>
            <a:r>
              <a:rPr lang="en-US" sz="1800" dirty="0">
                <a:solidFill>
                  <a:srgbClr val="000000"/>
                </a:solidFill>
              </a:rPr>
              <a:t>1</a:t>
            </a:r>
            <a:r>
              <a:rPr lang="en-US" sz="1800" dirty="0">
                <a:solidFill>
                  <a:srgbClr val="000000"/>
                </a:solidFill>
                <a:latin typeface="+mn-ea"/>
              </a:rPr>
              <a:t>ビット分解能（ハイまたはロー）のデジタル収集チャネルを</a:t>
            </a:r>
            <a:r>
              <a:rPr lang="en-US" sz="1800" dirty="0">
                <a:solidFill>
                  <a:srgbClr val="000000"/>
                </a:solidFill>
              </a:rPr>
              <a:t>8</a:t>
            </a:r>
            <a:r>
              <a:rPr lang="en-US" sz="1800" dirty="0">
                <a:solidFill>
                  <a:srgbClr val="000000"/>
                </a:solidFill>
                <a:latin typeface="+mn-ea"/>
              </a:rPr>
              <a:t>～</a:t>
            </a:r>
            <a:r>
              <a:rPr lang="en-US" sz="1800" dirty="0">
                <a:solidFill>
                  <a:srgbClr val="000000"/>
                </a:solidFill>
              </a:rPr>
              <a:t>32</a:t>
            </a:r>
            <a:r>
              <a:rPr lang="en-US" sz="1800" dirty="0">
                <a:solidFill>
                  <a:srgbClr val="000000"/>
                </a:solidFill>
                <a:latin typeface="+mn-ea"/>
              </a:rPr>
              <a:t>チャネル追加します。</a:t>
            </a:r>
          </a:p>
        </p:txBody>
      </p:sp>
      <p:sp>
        <p:nvSpPr>
          <p:cNvPr id="12" name="Rectangle 3"/>
          <p:cNvSpPr txBox="1">
            <a:spLocks noChangeArrowheads="1"/>
          </p:cNvSpPr>
          <p:nvPr/>
        </p:nvSpPr>
        <p:spPr bwMode="black">
          <a:xfrm>
            <a:off x="1851562" y="41148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a:spcAft>
                <a:spcPts val="1400"/>
              </a:spcAft>
              <a:buSzPct val="70000"/>
              <a:buFont typeface="Arial Narrow" panose="020B0606020202030204" pitchFamily="34" charset="0"/>
              <a:buChar char="―"/>
            </a:pPr>
            <a:r>
              <a:rPr lang="en-US" u="sng" dirty="0" err="1">
                <a:solidFill>
                  <a:srgbClr val="000000"/>
                </a:solidFill>
                <a:latin typeface="+mn-ea"/>
              </a:rPr>
              <a:t>波形更新レート</a:t>
            </a:r>
            <a:r>
              <a:rPr lang="en-US" u="sng" dirty="0">
                <a:solidFill>
                  <a:srgbClr val="000000"/>
                </a:solidFill>
                <a:latin typeface="+mn-ea"/>
              </a:rPr>
              <a:t> </a:t>
            </a:r>
            <a:r>
              <a:rPr lang="en-US" dirty="0">
                <a:solidFill>
                  <a:srgbClr val="000000"/>
                </a:solidFill>
                <a:latin typeface="+mn-ea"/>
              </a:rPr>
              <a:t>– </a:t>
            </a:r>
            <a:r>
              <a:rPr lang="en-US" dirty="0" err="1">
                <a:solidFill>
                  <a:srgbClr val="000000"/>
                </a:solidFill>
                <a:latin typeface="+mn-ea"/>
              </a:rPr>
              <a:t>高速な波形更新レートにより、稀にしか発生しない回路の問題を捕捉する確率が上がります</a:t>
            </a:r>
            <a:r>
              <a:rPr lang="en-US" dirty="0">
                <a:solidFill>
                  <a:srgbClr val="000000"/>
                </a:solidFill>
                <a:latin typeface="+mn-ea"/>
              </a:rPr>
              <a:t>。</a:t>
            </a:r>
          </a:p>
          <a:p>
            <a:pPr marL="285750" indent="-285750">
              <a:spcAft>
                <a:spcPts val="1400"/>
              </a:spcAft>
              <a:buSzPct val="70000"/>
              <a:buFont typeface="Arial Narrow" panose="020B0606020202030204" pitchFamily="34" charset="0"/>
              <a:buChar char="―"/>
            </a:pPr>
            <a:r>
              <a:rPr lang="en-US" u="sng" dirty="0" err="1">
                <a:solidFill>
                  <a:srgbClr val="000000"/>
                </a:solidFill>
                <a:latin typeface="+mn-ea"/>
              </a:rPr>
              <a:t>表示品質</a:t>
            </a:r>
            <a:r>
              <a:rPr lang="en-US" dirty="0">
                <a:solidFill>
                  <a:srgbClr val="000000"/>
                </a:solidFill>
                <a:latin typeface="+mn-ea"/>
              </a:rPr>
              <a:t>– </a:t>
            </a:r>
            <a:r>
              <a:rPr lang="en-US" dirty="0" err="1">
                <a:solidFill>
                  <a:srgbClr val="000000"/>
                </a:solidFill>
                <a:latin typeface="+mn-ea"/>
              </a:rPr>
              <a:t>サイズ、分解能、輝度グラデーションのレベル数</a:t>
            </a:r>
            <a:endParaRPr lang="en-US" dirty="0">
              <a:solidFill>
                <a:srgbClr val="000000"/>
              </a:solidFill>
              <a:latin typeface="+mn-ea"/>
            </a:endParaRPr>
          </a:p>
          <a:p>
            <a:pPr marL="285750" indent="-285750">
              <a:spcAft>
                <a:spcPts val="1400"/>
              </a:spcAft>
              <a:buSzPct val="70000"/>
              <a:buFont typeface="Arial Narrow" panose="020B0606020202030204" pitchFamily="34" charset="0"/>
              <a:buChar char="―"/>
            </a:pPr>
            <a:r>
              <a:rPr lang="en-US" u="sng" dirty="0" err="1">
                <a:solidFill>
                  <a:srgbClr val="000000"/>
                </a:solidFill>
                <a:latin typeface="+mn-ea"/>
              </a:rPr>
              <a:t>高度なトリガ・モード</a:t>
            </a:r>
            <a:r>
              <a:rPr lang="en-US" dirty="0">
                <a:solidFill>
                  <a:srgbClr val="000000"/>
                </a:solidFill>
                <a:latin typeface="+mn-ea"/>
              </a:rPr>
              <a:t>– </a:t>
            </a:r>
            <a:r>
              <a:rPr lang="en-US" dirty="0" err="1">
                <a:solidFill>
                  <a:srgbClr val="000000"/>
                </a:solidFill>
                <a:latin typeface="+mn-ea"/>
              </a:rPr>
              <a:t>タイム修飾パルス幅、パターン、ビデオ、シリアル、パルス違反（エッジ速度、セットアップ／ホールド時間、ラント）など</a:t>
            </a:r>
            <a:endParaRPr lang="en-US" dirty="0">
              <a:solidFill>
                <a:srgbClr val="000000"/>
              </a:solidFill>
              <a:latin typeface="+mn-ea"/>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1430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9626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5840" y="152400"/>
            <a:ext cx="8696960" cy="838200"/>
          </a:xfrm>
        </p:spPr>
        <p:txBody>
          <a:bodyPr/>
          <a:lstStyle/>
          <a:p>
            <a:r>
              <a:rPr lang="ja-JP" altLang="en-US" sz="3000" dirty="0"/>
              <a:t>プロービングの続き </a:t>
            </a:r>
            <a:r>
              <a:rPr lang="en-US" altLang="ja-JP" sz="3000" dirty="0"/>
              <a:t>- </a:t>
            </a:r>
            <a:r>
              <a:rPr lang="ja-JP" altLang="en-US" sz="3000" dirty="0"/>
              <a:t>ダイナミック</a:t>
            </a:r>
            <a:r>
              <a:rPr lang="en-US" altLang="ja-JP" sz="3000" dirty="0"/>
              <a:t>/AC</a:t>
            </a:r>
            <a:r>
              <a:rPr lang="ja-JP" altLang="en-US" sz="3000" dirty="0"/>
              <a:t>プローブ・</a:t>
            </a:r>
            <a:br>
              <a:rPr lang="ja-JP" altLang="en-US" sz="3000" dirty="0"/>
            </a:br>
            <a:r>
              <a:rPr lang="ja-JP" altLang="en-US" sz="3000" dirty="0"/>
              <a:t>モデル</a:t>
            </a:r>
            <a:endParaRPr lang="en-US" sz="3000" dirty="0"/>
          </a:p>
        </p:txBody>
      </p:sp>
      <p:sp>
        <p:nvSpPr>
          <p:cNvPr id="162819" name="Rectangle 3"/>
          <p:cNvSpPr>
            <a:spLocks noGrp="1" noChangeArrowheads="1"/>
          </p:cNvSpPr>
          <p:nvPr>
            <p:ph type="body" sz="quarter" idx="13"/>
          </p:nvPr>
        </p:nvSpPr>
        <p:spPr>
          <a:xfrm>
            <a:off x="1981200" y="3429001"/>
            <a:ext cx="8534400" cy="2302877"/>
          </a:xfrm>
        </p:spPr>
        <p:txBody>
          <a:bodyPr/>
          <a:lstStyle/>
          <a:p>
            <a:pPr marL="285750" indent="-285750">
              <a:spcBef>
                <a:spcPts val="0"/>
              </a:spcBef>
              <a:buSzPct val="70000"/>
              <a:buFont typeface="Arial" panose="020B0604020202020204" pitchFamily="34" charset="0"/>
              <a:buChar char="−"/>
            </a:pPr>
            <a:r>
              <a:rPr lang="en-US" sz="1800" dirty="0" err="1">
                <a:solidFill>
                  <a:srgbClr val="000000"/>
                </a:solidFill>
              </a:rPr>
              <a:t>C</a:t>
            </a:r>
            <a:r>
              <a:rPr lang="en-US" sz="1800" baseline="-25000" dirty="0" err="1">
                <a:solidFill>
                  <a:srgbClr val="000000"/>
                </a:solidFill>
              </a:rPr>
              <a:t>scope</a:t>
            </a:r>
            <a:r>
              <a:rPr lang="en-US" sz="1800" dirty="0" err="1">
                <a:solidFill>
                  <a:srgbClr val="000000"/>
                </a:solidFill>
                <a:latin typeface="+mn-ea"/>
              </a:rPr>
              <a:t>と</a:t>
            </a:r>
            <a:r>
              <a:rPr lang="en-US" sz="1800" dirty="0" err="1">
                <a:solidFill>
                  <a:srgbClr val="000000"/>
                </a:solidFill>
              </a:rPr>
              <a:t>C</a:t>
            </a:r>
            <a:r>
              <a:rPr lang="en-US" sz="1800" baseline="-25000" dirty="0" err="1">
                <a:solidFill>
                  <a:srgbClr val="000000"/>
                </a:solidFill>
              </a:rPr>
              <a:t>cable</a:t>
            </a:r>
            <a:r>
              <a:rPr lang="en-US" sz="1800" dirty="0" err="1">
                <a:solidFill>
                  <a:srgbClr val="000000"/>
                </a:solidFill>
              </a:rPr>
              <a:t>は</a:t>
            </a:r>
            <a:r>
              <a:rPr lang="en-US" sz="1800" dirty="0" err="1">
                <a:solidFill>
                  <a:srgbClr val="000000"/>
                </a:solidFill>
                <a:latin typeface="+mn-ea"/>
              </a:rPr>
              <a:t>、固有</a:t>
            </a:r>
            <a:r>
              <a:rPr lang="ja-JP" altLang="en-US" sz="1800" dirty="0">
                <a:solidFill>
                  <a:srgbClr val="000000"/>
                </a:solidFill>
                <a:latin typeface="+mn-ea"/>
              </a:rPr>
              <a:t>／</a:t>
            </a:r>
            <a:r>
              <a:rPr lang="en-US" sz="1800" dirty="0" err="1">
                <a:solidFill>
                  <a:srgbClr val="000000"/>
                </a:solidFill>
                <a:latin typeface="+mn-ea"/>
              </a:rPr>
              <a:t>寄生特性です</a:t>
            </a:r>
            <a:r>
              <a:rPr lang="ja-JP" altLang="en-US" sz="1800" dirty="0">
                <a:solidFill>
                  <a:srgbClr val="000000"/>
                </a:solidFill>
                <a:latin typeface="+mn-ea"/>
              </a:rPr>
              <a:t>（</a:t>
            </a:r>
            <a:r>
              <a:rPr lang="en-US" sz="1800" dirty="0" err="1">
                <a:solidFill>
                  <a:srgbClr val="000000"/>
                </a:solidFill>
                <a:latin typeface="+mn-ea"/>
              </a:rPr>
              <a:t>意図的にデザインされたものではありません</a:t>
            </a:r>
            <a:r>
              <a:rPr lang="ja-JP" altLang="en-US" sz="1800" dirty="0">
                <a:solidFill>
                  <a:srgbClr val="000000"/>
                </a:solidFill>
                <a:latin typeface="+mn-ea"/>
              </a:rPr>
              <a:t>）</a:t>
            </a:r>
            <a:endParaRPr lang="en-US" sz="1800" dirty="0">
              <a:solidFill>
                <a:srgbClr val="000000"/>
              </a:solidFill>
              <a:latin typeface="+mn-ea"/>
            </a:endParaRPr>
          </a:p>
          <a:p>
            <a:pPr marL="285750" indent="-285750">
              <a:spcBef>
                <a:spcPts val="0"/>
              </a:spcBef>
              <a:buSzPct val="70000"/>
              <a:buFont typeface="Arial" panose="020B0604020202020204" pitchFamily="34" charset="0"/>
              <a:buChar char="−"/>
            </a:pPr>
            <a:r>
              <a:rPr lang="en-US" sz="1800" dirty="0" err="1">
                <a:solidFill>
                  <a:srgbClr val="000000"/>
                </a:solidFill>
              </a:rPr>
              <a:t>C</a:t>
            </a:r>
            <a:r>
              <a:rPr lang="en-US" sz="1800" baseline="-25000" dirty="0" err="1">
                <a:solidFill>
                  <a:srgbClr val="000000"/>
                </a:solidFill>
              </a:rPr>
              <a:t>tip</a:t>
            </a:r>
            <a:r>
              <a:rPr lang="en-US" sz="1800" dirty="0" err="1">
                <a:solidFill>
                  <a:srgbClr val="000000"/>
                </a:solidFill>
                <a:latin typeface="+mn-ea"/>
              </a:rPr>
              <a:t>と</a:t>
            </a:r>
            <a:r>
              <a:rPr lang="en-US" sz="1800" dirty="0" err="1">
                <a:solidFill>
                  <a:srgbClr val="000000"/>
                </a:solidFill>
              </a:rPr>
              <a:t>C</a:t>
            </a:r>
            <a:r>
              <a:rPr lang="en-US" sz="1800" baseline="-25000" dirty="0" err="1">
                <a:solidFill>
                  <a:srgbClr val="000000"/>
                </a:solidFill>
              </a:rPr>
              <a:t>comp</a:t>
            </a:r>
            <a:r>
              <a:rPr lang="en-US" sz="1800" dirty="0" err="1">
                <a:solidFill>
                  <a:srgbClr val="000000"/>
                </a:solidFill>
                <a:latin typeface="+mn-ea"/>
              </a:rPr>
              <a:t>は、</a:t>
            </a:r>
            <a:r>
              <a:rPr lang="en-US" sz="1800" dirty="0" err="1">
                <a:solidFill>
                  <a:srgbClr val="000000"/>
                </a:solidFill>
              </a:rPr>
              <a:t>C</a:t>
            </a:r>
            <a:r>
              <a:rPr lang="en-US" sz="1800" baseline="-25000" dirty="0" err="1">
                <a:solidFill>
                  <a:srgbClr val="000000"/>
                </a:solidFill>
              </a:rPr>
              <a:t>scope</a:t>
            </a:r>
            <a:r>
              <a:rPr lang="en-US" sz="1800" dirty="0" err="1">
                <a:solidFill>
                  <a:srgbClr val="000000"/>
                </a:solidFill>
                <a:latin typeface="+mn-ea"/>
              </a:rPr>
              <a:t>と</a:t>
            </a:r>
            <a:r>
              <a:rPr lang="en-US" sz="1800" dirty="0" err="1">
                <a:solidFill>
                  <a:srgbClr val="000000"/>
                </a:solidFill>
              </a:rPr>
              <a:t>C</a:t>
            </a:r>
            <a:r>
              <a:rPr lang="en-US" sz="1800" baseline="-25000" dirty="0" err="1">
                <a:solidFill>
                  <a:srgbClr val="000000"/>
                </a:solidFill>
              </a:rPr>
              <a:t>cable</a:t>
            </a:r>
            <a:r>
              <a:rPr lang="en-US" sz="1800" dirty="0" err="1">
                <a:solidFill>
                  <a:srgbClr val="000000"/>
                </a:solidFill>
                <a:latin typeface="+mn-ea"/>
              </a:rPr>
              <a:t>を補正するために意図的にデザインされています</a:t>
            </a:r>
            <a:r>
              <a:rPr lang="en-US" sz="1800" dirty="0">
                <a:solidFill>
                  <a:srgbClr val="000000"/>
                </a:solidFill>
                <a:latin typeface="+mn-ea"/>
              </a:rPr>
              <a:t>。</a:t>
            </a:r>
          </a:p>
          <a:p>
            <a:pPr marL="285750" indent="-285750">
              <a:spcBef>
                <a:spcPts val="0"/>
              </a:spcBef>
              <a:buSzPct val="70000"/>
              <a:buFont typeface="Arial" panose="020B0604020202020204" pitchFamily="34" charset="0"/>
              <a:buChar char="−"/>
            </a:pPr>
            <a:r>
              <a:rPr lang="en-US" sz="1800" dirty="0" err="1">
                <a:solidFill>
                  <a:srgbClr val="000000"/>
                </a:solidFill>
                <a:latin typeface="+mn-ea"/>
              </a:rPr>
              <a:t>プローブ補正を適切に調整すると、周波数依存の容量性リアクタンスによるダイナミック</a:t>
            </a:r>
            <a:r>
              <a:rPr lang="en-US" sz="1800" dirty="0">
                <a:solidFill>
                  <a:srgbClr val="000000"/>
                </a:solidFill>
              </a:rPr>
              <a:t>/AC</a:t>
            </a:r>
            <a:r>
              <a:rPr lang="en-US" sz="1800" dirty="0">
                <a:solidFill>
                  <a:srgbClr val="000000"/>
                </a:solidFill>
                <a:latin typeface="+mn-ea"/>
              </a:rPr>
              <a:t>減衰は、デザインされた抵抗電圧ディバイダ減衰比（</a:t>
            </a:r>
            <a:r>
              <a:rPr lang="en-US" sz="1800" dirty="0">
                <a:solidFill>
                  <a:srgbClr val="000000"/>
                </a:solidFill>
              </a:rPr>
              <a:t>10:1</a:t>
            </a:r>
            <a:r>
              <a:rPr lang="en-US" sz="1800" dirty="0">
                <a:solidFill>
                  <a:srgbClr val="000000"/>
                </a:solidFill>
                <a:latin typeface="+mn-ea"/>
              </a:rPr>
              <a:t>）に一致します。</a:t>
            </a:r>
          </a:p>
        </p:txBody>
      </p:sp>
      <p:pic>
        <p:nvPicPr>
          <p:cNvPr id="84994" name="Picture 2"/>
          <p:cNvPicPr>
            <a:picLocks noChangeAspect="1" noChangeArrowheads="1"/>
          </p:cNvPicPr>
          <p:nvPr/>
        </p:nvPicPr>
        <p:blipFill>
          <a:blip r:embed="rId3" cstate="screen"/>
          <a:srcRect/>
          <a:stretch>
            <a:fillRect/>
          </a:stretch>
        </p:blipFill>
        <p:spPr bwMode="auto">
          <a:xfrm>
            <a:off x="2065811" y="1468734"/>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4648200" y="711764"/>
            <a:ext cx="5867400" cy="2260036"/>
          </a:xfrm>
          <a:prstGeom prst="rect">
            <a:avLst/>
          </a:prstGeom>
          <a:noFill/>
          <a:ln w="9525">
            <a:noFill/>
            <a:miter lim="800000"/>
            <a:headEnd/>
            <a:tailEnd/>
          </a:ln>
        </p:spPr>
      </p:pic>
      <p:sp>
        <p:nvSpPr>
          <p:cNvPr id="7" name="TextBox 6"/>
          <p:cNvSpPr txBox="1"/>
          <p:nvPr/>
        </p:nvSpPr>
        <p:spPr>
          <a:xfrm>
            <a:off x="6629401" y="2819400"/>
            <a:ext cx="3076483" cy="338554"/>
          </a:xfrm>
          <a:prstGeom prst="rect">
            <a:avLst/>
          </a:prstGeom>
          <a:noFill/>
        </p:spPr>
        <p:txBody>
          <a:bodyPr wrap="none" rtlCol="0">
            <a:spAutoFit/>
          </a:bodyPr>
          <a:lstStyle/>
          <a:p>
            <a:r>
              <a:rPr lang="ja-JP" altLang="en-US" sz="1600" b="1" dirty="0">
                <a:solidFill>
                  <a:prstClr val="black"/>
                </a:solidFill>
              </a:rPr>
              <a:t>パッシブ</a:t>
            </a:r>
            <a:r>
              <a:rPr lang="en-US" altLang="ja-JP" sz="1600" b="1" dirty="0">
                <a:solidFill>
                  <a:prstClr val="black"/>
                </a:solidFill>
              </a:rPr>
              <a:t>10:1</a:t>
            </a:r>
            <a:r>
              <a:rPr lang="ja-JP" altLang="en-US" sz="1600" b="1" dirty="0">
                <a:solidFill>
                  <a:prstClr val="black"/>
                </a:solidFill>
              </a:rPr>
              <a:t>プローブ・モデル</a:t>
            </a: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TextBox 11"/>
          <p:cNvSpPr txBox="1"/>
          <p:nvPr/>
        </p:nvSpPr>
        <p:spPr>
          <a:xfrm>
            <a:off x="2620925" y="5731877"/>
            <a:ext cx="5129930" cy="338554"/>
          </a:xfrm>
          <a:prstGeom prst="rect">
            <a:avLst/>
          </a:prstGeom>
          <a:noFill/>
        </p:spPr>
        <p:txBody>
          <a:bodyPr wrap="none" rtlCol="0">
            <a:spAutoFit/>
          </a:bodyPr>
          <a:lstStyle/>
          <a:p>
            <a:r>
              <a:rPr lang="en-US" sz="1600" b="1" dirty="0" err="1">
                <a:latin typeface="+mn-ea"/>
              </a:rPr>
              <a:t>ここで</a:t>
            </a:r>
            <a:r>
              <a:rPr lang="en-US" sz="1600" dirty="0" err="1">
                <a:latin typeface="+mj-ea"/>
              </a:rPr>
              <a:t>C</a:t>
            </a:r>
            <a:r>
              <a:rPr lang="en-US" sz="1600" baseline="-25000" dirty="0" err="1">
                <a:latin typeface="+mj-ea"/>
              </a:rPr>
              <a:t>parallel</a:t>
            </a:r>
            <a:r>
              <a:rPr lang="en-US" sz="1600" b="1" dirty="0" err="1">
                <a:latin typeface="+mn-ea"/>
              </a:rPr>
              <a:t>は、</a:t>
            </a:r>
            <a:r>
              <a:rPr lang="en-US" sz="1600" dirty="0" err="1">
                <a:latin typeface="+mj-ea"/>
              </a:rPr>
              <a:t>C</a:t>
            </a:r>
            <a:r>
              <a:rPr lang="en-US" sz="1600" baseline="-25000" dirty="0" err="1">
                <a:latin typeface="+mj-ea"/>
              </a:rPr>
              <a:t>comp</a:t>
            </a:r>
            <a:r>
              <a:rPr lang="en-US" sz="1600" b="1" dirty="0" err="1">
                <a:latin typeface="+mn-ea"/>
              </a:rPr>
              <a:t>＋</a:t>
            </a:r>
            <a:r>
              <a:rPr lang="en-US" sz="1600" dirty="0" err="1">
                <a:latin typeface="+mj-ea"/>
              </a:rPr>
              <a:t>C</a:t>
            </a:r>
            <a:r>
              <a:rPr lang="en-US" sz="1600" baseline="-25000" dirty="0" err="1">
                <a:latin typeface="+mj-ea"/>
              </a:rPr>
              <a:t>cable</a:t>
            </a:r>
            <a:r>
              <a:rPr lang="en-US" sz="1600" b="1" dirty="0" err="1">
                <a:latin typeface="+mn-ea"/>
              </a:rPr>
              <a:t>＋</a:t>
            </a:r>
            <a:r>
              <a:rPr lang="en-US" sz="1600" dirty="0" err="1">
                <a:latin typeface="+mj-ea"/>
              </a:rPr>
              <a:t>C</a:t>
            </a:r>
            <a:r>
              <a:rPr lang="en-US" sz="1600" baseline="-25000" dirty="0" err="1">
                <a:latin typeface="+mj-ea"/>
              </a:rPr>
              <a:t>scope</a:t>
            </a:r>
            <a:r>
              <a:rPr lang="en-US" sz="1600" b="1" dirty="0" err="1">
                <a:latin typeface="+mn-ea"/>
              </a:rPr>
              <a:t>の並列容量です</a:t>
            </a:r>
            <a:endParaRPr lang="en-US" sz="1600" b="1" dirty="0">
              <a:latin typeface="+mn-ea"/>
            </a:endParaRP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093463" y="5029201"/>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259705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1874C8C-D9D7-413B-8021-CF18686825CC}"/>
              </a:ext>
            </a:extLst>
          </p:cNvPr>
          <p:cNvGrpSpPr/>
          <p:nvPr/>
        </p:nvGrpSpPr>
        <p:grpSpPr>
          <a:xfrm>
            <a:off x="2143432" y="1246276"/>
            <a:ext cx="7924800" cy="2292679"/>
            <a:chOff x="2143432" y="1246276"/>
            <a:chExt cx="7924800" cy="2292679"/>
          </a:xfrm>
        </p:grpSpPr>
        <p:grpSp>
          <p:nvGrpSpPr>
            <p:cNvPr id="15" name="Group 14">
              <a:extLst>
                <a:ext uri="{FF2B5EF4-FFF2-40B4-BE49-F238E27FC236}">
                  <a16:creationId xmlns:a16="http://schemas.microsoft.com/office/drawing/2014/main" id="{DCE4E2E9-7CEF-4704-8256-223902F6A3FD}"/>
                </a:ext>
              </a:extLst>
            </p:cNvPr>
            <p:cNvGrpSpPr/>
            <p:nvPr/>
          </p:nvGrpSpPr>
          <p:grpSpPr>
            <a:xfrm>
              <a:off x="2143432" y="1246276"/>
              <a:ext cx="3810000" cy="2292679"/>
              <a:chOff x="2143432" y="1246276"/>
              <a:chExt cx="3810000" cy="2292679"/>
            </a:xfrm>
          </p:grpSpPr>
          <p:pic>
            <p:nvPicPr>
              <p:cNvPr id="19" name="Picture 18" descr="Fig21.png">
                <a:extLst>
                  <a:ext uri="{FF2B5EF4-FFF2-40B4-BE49-F238E27FC236}">
                    <a16:creationId xmlns:a16="http://schemas.microsoft.com/office/drawing/2014/main" id="{F9D64808-9B9B-49F7-A5B8-1AD7AB9B746E}"/>
                  </a:ext>
                </a:extLst>
              </p:cNvPr>
              <p:cNvPicPr>
                <a:picLocks noChangeAspect="1"/>
              </p:cNvPicPr>
              <p:nvPr/>
            </p:nvPicPr>
            <p:blipFill>
              <a:blip r:embed="rId3" cstate="screen"/>
              <a:srcRect t="10686"/>
              <a:stretch>
                <a:fillRect/>
              </a:stretch>
            </p:blipFill>
            <p:spPr>
              <a:xfrm>
                <a:off x="2143432" y="1246276"/>
                <a:ext cx="3810000" cy="2292679"/>
              </a:xfrm>
              <a:prstGeom prst="rect">
                <a:avLst/>
              </a:prstGeom>
            </p:spPr>
          </p:pic>
          <p:sp>
            <p:nvSpPr>
              <p:cNvPr id="20" name="Rectangle 19">
                <a:extLst>
                  <a:ext uri="{FF2B5EF4-FFF2-40B4-BE49-F238E27FC236}">
                    <a16:creationId xmlns:a16="http://schemas.microsoft.com/office/drawing/2014/main" id="{B5A08AE0-E460-4235-8663-6E50A0DC521F}"/>
                  </a:ext>
                </a:extLst>
              </p:cNvPr>
              <p:cNvSpPr/>
              <p:nvPr/>
            </p:nvSpPr>
            <p:spPr>
              <a:xfrm>
                <a:off x="5357815"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16" name="Group 15">
              <a:extLst>
                <a:ext uri="{FF2B5EF4-FFF2-40B4-BE49-F238E27FC236}">
                  <a16:creationId xmlns:a16="http://schemas.microsoft.com/office/drawing/2014/main" id="{9946117E-17E3-45F3-9F3F-35974F1855D3}"/>
                </a:ext>
              </a:extLst>
            </p:cNvPr>
            <p:cNvGrpSpPr/>
            <p:nvPr/>
          </p:nvGrpSpPr>
          <p:grpSpPr>
            <a:xfrm>
              <a:off x="6258232" y="1246276"/>
              <a:ext cx="3810000" cy="2292679"/>
              <a:chOff x="6258232" y="1246276"/>
              <a:chExt cx="3810000" cy="2292679"/>
            </a:xfrm>
          </p:grpSpPr>
          <p:pic>
            <p:nvPicPr>
              <p:cNvPr id="17" name="Picture 16" descr="Fig22.png">
                <a:extLst>
                  <a:ext uri="{FF2B5EF4-FFF2-40B4-BE49-F238E27FC236}">
                    <a16:creationId xmlns:a16="http://schemas.microsoft.com/office/drawing/2014/main" id="{14D09F0D-94C3-49C5-BC61-27455A1397EF}"/>
                  </a:ext>
                </a:extLst>
              </p:cNvPr>
              <p:cNvPicPr>
                <a:picLocks noChangeAspect="1"/>
              </p:cNvPicPr>
              <p:nvPr/>
            </p:nvPicPr>
            <p:blipFill>
              <a:blip r:embed="rId4" cstate="screen"/>
              <a:srcRect t="10686"/>
              <a:stretch>
                <a:fillRect/>
              </a:stretch>
            </p:blipFill>
            <p:spPr>
              <a:xfrm>
                <a:off x="6258232" y="1246276"/>
                <a:ext cx="3810000" cy="2292679"/>
              </a:xfrm>
              <a:prstGeom prst="rect">
                <a:avLst/>
              </a:prstGeom>
            </p:spPr>
          </p:pic>
          <p:sp>
            <p:nvSpPr>
              <p:cNvPr id="18" name="Rectangle 17">
                <a:extLst>
                  <a:ext uri="{FF2B5EF4-FFF2-40B4-BE49-F238E27FC236}">
                    <a16:creationId xmlns:a16="http://schemas.microsoft.com/office/drawing/2014/main" id="{82115996-2566-41FE-BCE0-3F3E122E2423}"/>
                  </a:ext>
                </a:extLst>
              </p:cNvPr>
              <p:cNvSpPr/>
              <p:nvPr/>
            </p:nvSpPr>
            <p:spPr>
              <a:xfrm>
                <a:off x="9448800"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
        <p:nvSpPr>
          <p:cNvPr id="162818" name="Rectangle 2"/>
          <p:cNvSpPr>
            <a:spLocks noGrp="1" noChangeArrowheads="1"/>
          </p:cNvSpPr>
          <p:nvPr>
            <p:ph type="title"/>
          </p:nvPr>
        </p:nvSpPr>
        <p:spPr/>
        <p:txBody>
          <a:bodyPr/>
          <a:lstStyle/>
          <a:p>
            <a:r>
              <a:rPr lang="ja-JP" altLang="en-US" dirty="0"/>
              <a:t>プローブの補正</a:t>
            </a:r>
            <a:endParaRPr lang="en-US" dirty="0"/>
          </a:p>
        </p:txBody>
      </p:sp>
      <p:sp>
        <p:nvSpPr>
          <p:cNvPr id="162819" name="Rectangle 3"/>
          <p:cNvSpPr>
            <a:spLocks noGrp="1" noChangeArrowheads="1"/>
          </p:cNvSpPr>
          <p:nvPr>
            <p:ph type="body" sz="quarter" idx="13"/>
          </p:nvPr>
        </p:nvSpPr>
        <p:spPr>
          <a:xfrm>
            <a:off x="2476500" y="4343400"/>
            <a:ext cx="7239000" cy="2209800"/>
          </a:xfrm>
        </p:spPr>
        <p:txBody>
          <a:bodyPr/>
          <a:lstStyle/>
          <a:p>
            <a:pPr marL="285750" indent="-285750">
              <a:spcBef>
                <a:spcPts val="600"/>
              </a:spcBef>
              <a:buFont typeface="Arial" panose="020B0604020202020204" pitchFamily="34" charset="0"/>
              <a:buChar char="−"/>
            </a:pPr>
            <a:r>
              <a:rPr lang="ja-JP" altLang="en-US" sz="1800" dirty="0">
                <a:solidFill>
                  <a:schemeClr val="tx1"/>
                </a:solidFill>
                <a:latin typeface="+mn-lt"/>
              </a:rPr>
              <a:t>チャネル</a:t>
            </a:r>
            <a:r>
              <a:rPr lang="en-US" altLang="ja-JP" sz="1800" dirty="0">
                <a:solidFill>
                  <a:schemeClr val="tx1"/>
                </a:solidFill>
                <a:latin typeface="+mn-lt"/>
              </a:rPr>
              <a:t>1</a:t>
            </a:r>
            <a:r>
              <a:rPr lang="ja-JP" altLang="en-US" sz="1800" dirty="0">
                <a:solidFill>
                  <a:schemeClr val="tx1"/>
                </a:solidFill>
                <a:latin typeface="+mn-lt"/>
              </a:rPr>
              <a:t>プローブとチャネル</a:t>
            </a:r>
            <a:r>
              <a:rPr lang="en-US" altLang="ja-JP" sz="1800" dirty="0">
                <a:solidFill>
                  <a:schemeClr val="tx1"/>
                </a:solidFill>
                <a:latin typeface="+mn-lt"/>
              </a:rPr>
              <a:t>2</a:t>
            </a:r>
            <a:r>
              <a:rPr lang="ja-JP" altLang="en-US" sz="1800" dirty="0">
                <a:solidFill>
                  <a:schemeClr val="tx1"/>
                </a:solidFill>
                <a:latin typeface="+mn-lt"/>
              </a:rPr>
              <a:t>プローブを「プローブ補正」端子に接続します（</a:t>
            </a:r>
            <a:r>
              <a:rPr lang="en-US" altLang="ja-JP" sz="1800" dirty="0">
                <a:solidFill>
                  <a:schemeClr val="tx1"/>
                </a:solidFill>
                <a:latin typeface="+mn-lt"/>
              </a:rPr>
              <a:t>Demo2</a:t>
            </a:r>
            <a:r>
              <a:rPr lang="ja-JP" altLang="en-US" sz="1800" dirty="0">
                <a:solidFill>
                  <a:schemeClr val="tx1"/>
                </a:solidFill>
                <a:latin typeface="+mn-lt"/>
              </a:rPr>
              <a:t>と同じ）。</a:t>
            </a:r>
          </a:p>
          <a:p>
            <a:pPr marL="285750" indent="-285750">
              <a:spcBef>
                <a:spcPts val="600"/>
              </a:spcBef>
              <a:buFont typeface="Arial" panose="020B0604020202020204" pitchFamily="34" charset="0"/>
              <a:buChar char="−"/>
            </a:pPr>
            <a:r>
              <a:rPr lang="en-US" altLang="ja-JP" sz="1800" dirty="0">
                <a:solidFill>
                  <a:schemeClr val="tx1"/>
                </a:solidFill>
                <a:latin typeface="+mn-lt"/>
              </a:rPr>
              <a:t>V/div</a:t>
            </a:r>
            <a:r>
              <a:rPr lang="ja-JP" altLang="en-US" sz="1800" dirty="0">
                <a:solidFill>
                  <a:schemeClr val="tx1"/>
                </a:solidFill>
                <a:latin typeface="+mn-lt"/>
              </a:rPr>
              <a:t>ノブと</a:t>
            </a:r>
            <a:r>
              <a:rPr lang="en-US" altLang="ja-JP" sz="1800" dirty="0">
                <a:solidFill>
                  <a:schemeClr val="tx1"/>
                </a:solidFill>
                <a:latin typeface="+mn-lt"/>
              </a:rPr>
              <a:t>s/div</a:t>
            </a:r>
            <a:r>
              <a:rPr lang="ja-JP" altLang="en-US" sz="1800" dirty="0">
                <a:solidFill>
                  <a:schemeClr val="tx1"/>
                </a:solidFill>
                <a:latin typeface="+mn-lt"/>
              </a:rPr>
              <a:t>ノブを調整して両方の波形を画面に表示します。</a:t>
            </a:r>
          </a:p>
          <a:p>
            <a:pPr marL="285750" indent="-285750">
              <a:spcBef>
                <a:spcPts val="600"/>
              </a:spcBef>
              <a:buFont typeface="Arial" panose="020B0604020202020204" pitchFamily="34" charset="0"/>
              <a:buChar char="−"/>
            </a:pPr>
            <a:r>
              <a:rPr lang="ja-JP" altLang="en-US" sz="1800" dirty="0">
                <a:solidFill>
                  <a:schemeClr val="tx1"/>
                </a:solidFill>
                <a:latin typeface="+mn-lt"/>
              </a:rPr>
              <a:t>小型マイナス・ドライバを使用して、可変プローブ補正キャパシタ（</a:t>
            </a:r>
            <a:r>
              <a:rPr lang="en-US" altLang="ja-JP" sz="1800" dirty="0" err="1">
                <a:solidFill>
                  <a:schemeClr val="tx1"/>
                </a:solidFill>
                <a:latin typeface="+mn-lt"/>
              </a:rPr>
              <a:t>Ccomp</a:t>
            </a:r>
            <a:r>
              <a:rPr lang="ja-JP" altLang="en-US" sz="1800" dirty="0">
                <a:solidFill>
                  <a:schemeClr val="tx1"/>
                </a:solidFill>
                <a:latin typeface="+mn-lt"/>
              </a:rPr>
              <a:t>）が両方のプローブで平らな（方形）応答になるように調整します。 </a:t>
            </a:r>
          </a:p>
        </p:txBody>
      </p:sp>
      <p:sp>
        <p:nvSpPr>
          <p:cNvPr id="7" name="TextBox 6"/>
          <p:cNvSpPr txBox="1"/>
          <p:nvPr/>
        </p:nvSpPr>
        <p:spPr>
          <a:xfrm>
            <a:off x="2865154" y="3532275"/>
            <a:ext cx="1210588" cy="338554"/>
          </a:xfrm>
          <a:prstGeom prst="rect">
            <a:avLst/>
          </a:prstGeom>
          <a:noFill/>
        </p:spPr>
        <p:txBody>
          <a:bodyPr wrap="none" rtlCol="0">
            <a:spAutoFit/>
          </a:bodyPr>
          <a:lstStyle/>
          <a:p>
            <a:r>
              <a:rPr lang="en-US" sz="1600" dirty="0" err="1">
                <a:latin typeface="+mj-ea"/>
              </a:rPr>
              <a:t>適切な補正</a:t>
            </a:r>
            <a:endParaRPr lang="en-US" sz="1600" dirty="0">
              <a:latin typeface="+mj-ea"/>
            </a:endParaRP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TextBox 13"/>
          <p:cNvSpPr txBox="1"/>
          <p:nvPr/>
        </p:nvSpPr>
        <p:spPr>
          <a:xfrm>
            <a:off x="6105833" y="3532276"/>
            <a:ext cx="3813865" cy="584775"/>
          </a:xfrm>
          <a:prstGeom prst="rect">
            <a:avLst/>
          </a:prstGeom>
          <a:noFill/>
        </p:spPr>
        <p:txBody>
          <a:bodyPr wrap="none" rtlCol="0">
            <a:spAutoFit/>
          </a:bodyPr>
          <a:lstStyle/>
          <a:p>
            <a:r>
              <a:rPr lang="ja-JP" altLang="en-US" sz="1600" b="1" dirty="0">
                <a:solidFill>
                  <a:prstClr val="black"/>
                </a:solidFill>
              </a:rPr>
              <a:t>チャネル</a:t>
            </a:r>
            <a:r>
              <a:rPr lang="en-US" altLang="ja-JP" sz="1600" b="1" dirty="0">
                <a:solidFill>
                  <a:prstClr val="black"/>
                </a:solidFill>
              </a:rPr>
              <a:t>1</a:t>
            </a:r>
            <a:r>
              <a:rPr lang="ja-JP" altLang="en-US" sz="1600" b="1" dirty="0">
                <a:solidFill>
                  <a:prstClr val="black"/>
                </a:solidFill>
              </a:rPr>
              <a:t>（黄色）＝補正しすぎの状態</a:t>
            </a:r>
          </a:p>
          <a:p>
            <a:r>
              <a:rPr lang="ja-JP" altLang="en-US" sz="1600" b="1" dirty="0">
                <a:solidFill>
                  <a:prstClr val="black"/>
                </a:solidFill>
              </a:rPr>
              <a:t>チャネル</a:t>
            </a:r>
            <a:r>
              <a:rPr lang="en-US" altLang="ja-JP" sz="1600" b="1" dirty="0">
                <a:solidFill>
                  <a:prstClr val="black"/>
                </a:solidFill>
              </a:rPr>
              <a:t>2</a:t>
            </a:r>
            <a:r>
              <a:rPr lang="ja-JP" altLang="en-US" sz="1600" b="1" dirty="0">
                <a:solidFill>
                  <a:prstClr val="black"/>
                </a:solidFill>
              </a:rPr>
              <a:t>（緑）＝補正が足りない状態</a:t>
            </a: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55794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プローブの負荷</a:t>
            </a:r>
            <a:endParaRPr lang="en-US" dirty="0"/>
          </a:p>
        </p:txBody>
      </p:sp>
      <p:sp>
        <p:nvSpPr>
          <p:cNvPr id="28" name="Rectangle 3"/>
          <p:cNvSpPr>
            <a:spLocks noGrp="1" noChangeArrowheads="1"/>
          </p:cNvSpPr>
          <p:nvPr>
            <p:ph idx="1"/>
          </p:nvPr>
        </p:nvSpPr>
        <p:spPr>
          <a:xfrm>
            <a:off x="1828800" y="1143000"/>
            <a:ext cx="8458200" cy="1600200"/>
          </a:xfrm>
        </p:spPr>
        <p:txBody>
          <a:bodyPr/>
          <a:lstStyle/>
          <a:p>
            <a:pPr>
              <a:spcBef>
                <a:spcPts val="0"/>
              </a:spcBef>
              <a:spcAft>
                <a:spcPts val="1800"/>
              </a:spcAft>
              <a:buSzPct val="70000"/>
              <a:buFont typeface="Arial Narrow" panose="020B0606020202030204" pitchFamily="34" charset="0"/>
              <a:buChar char="―"/>
            </a:pPr>
            <a:r>
              <a:rPr lang="en-US" sz="1600" dirty="0">
                <a:solidFill>
                  <a:srgbClr val="000000"/>
                </a:solidFill>
                <a:latin typeface="+mn-ea"/>
              </a:rPr>
              <a:t>プローブとオシロスコープの入力モデルを、</a:t>
            </a:r>
            <a:r>
              <a:rPr lang="en-US" sz="1600" dirty="0">
                <a:solidFill>
                  <a:srgbClr val="000000"/>
                </a:solidFill>
              </a:rPr>
              <a:t>1</a:t>
            </a:r>
            <a:r>
              <a:rPr lang="en-US" sz="1600" dirty="0">
                <a:solidFill>
                  <a:srgbClr val="000000"/>
                </a:solidFill>
                <a:latin typeface="+mn-ea"/>
              </a:rPr>
              <a:t>個の抵抗とキャパシタまで簡素化でき</a:t>
            </a:r>
            <a:br>
              <a:rPr lang="en-US" sz="1600" dirty="0">
                <a:solidFill>
                  <a:srgbClr val="000000"/>
                </a:solidFill>
                <a:latin typeface="+mn-ea"/>
              </a:rPr>
            </a:br>
            <a:r>
              <a:rPr lang="en-US" sz="1600" dirty="0" err="1">
                <a:solidFill>
                  <a:srgbClr val="000000"/>
                </a:solidFill>
                <a:latin typeface="+mn-ea"/>
              </a:rPr>
              <a:t>ます</a:t>
            </a:r>
            <a:r>
              <a:rPr lang="en-US" sz="1600" dirty="0">
                <a:solidFill>
                  <a:srgbClr val="000000"/>
                </a:solidFill>
                <a:latin typeface="+mn-ea"/>
              </a:rPr>
              <a:t>。</a:t>
            </a:r>
          </a:p>
          <a:p>
            <a:pPr>
              <a:spcBef>
                <a:spcPts val="0"/>
              </a:spcBef>
              <a:spcAft>
                <a:spcPts val="1800"/>
              </a:spcAft>
              <a:buSzPct val="70000"/>
              <a:buFont typeface="Arial Narrow" panose="020B0606020202030204" pitchFamily="34" charset="0"/>
              <a:buChar char="―"/>
            </a:pPr>
            <a:endParaRPr lang="en-US" sz="1600" dirty="0"/>
          </a:p>
          <a:p>
            <a:pPr>
              <a:spcBef>
                <a:spcPts val="0"/>
              </a:spcBef>
              <a:spcAft>
                <a:spcPts val="1800"/>
              </a:spcAft>
              <a:buSzPct val="70000"/>
              <a:buFont typeface="Arial Narrow" panose="020B0606020202030204" pitchFamily="34" charset="0"/>
              <a:buChar char="―"/>
            </a:pPr>
            <a:endParaRPr lang="en-US" sz="1600" dirty="0"/>
          </a:p>
          <a:p>
            <a:pPr>
              <a:spcBef>
                <a:spcPts val="0"/>
              </a:spcBef>
              <a:spcAft>
                <a:spcPts val="1800"/>
              </a:spcAft>
              <a:buSzPct val="70000"/>
              <a:buFont typeface="Arial Narrow" panose="020B0606020202030204" pitchFamily="34" charset="0"/>
              <a:buChar char="―"/>
            </a:pPr>
            <a:endParaRPr lang="en-US" dirty="0"/>
          </a:p>
          <a:p>
            <a:pPr>
              <a:spcBef>
                <a:spcPts val="0"/>
              </a:spcBef>
              <a:spcAft>
                <a:spcPts val="1800"/>
              </a:spcAft>
              <a:buSzPct val="70000"/>
              <a:buFont typeface="Arial Narrow" panose="020B0606020202030204" pitchFamily="34" charset="0"/>
              <a:buChar char="―"/>
            </a:pPr>
            <a:endParaRPr lang="en-US" sz="1600" dirty="0"/>
          </a:p>
          <a:p>
            <a:pPr>
              <a:spcBef>
                <a:spcPts val="0"/>
              </a:spcBef>
              <a:spcAft>
                <a:spcPts val="1800"/>
              </a:spcAft>
              <a:buSzPct val="70000"/>
              <a:buFont typeface="Arial Narrow" panose="020B0606020202030204" pitchFamily="34" charset="0"/>
              <a:buChar char="―"/>
            </a:pPr>
            <a:endParaRPr lang="en-US" sz="1600" dirty="0"/>
          </a:p>
          <a:p>
            <a:pPr>
              <a:spcBef>
                <a:spcPts val="0"/>
              </a:spcBef>
              <a:spcAft>
                <a:spcPts val="1800"/>
              </a:spcAft>
              <a:buSzPct val="70000"/>
              <a:buFont typeface="Arial Narrow" panose="020B0606020202030204" pitchFamily="34" charset="0"/>
              <a:buChar char="―"/>
            </a:pPr>
            <a:r>
              <a:rPr lang="en-US" sz="1600" dirty="0" err="1">
                <a:solidFill>
                  <a:srgbClr val="000000"/>
                </a:solidFill>
                <a:latin typeface="+mn-ea"/>
              </a:rPr>
              <a:t>回路に接続されているすべての測定器は（オシロスコープのみではない</a:t>
            </a:r>
            <a:r>
              <a:rPr lang="en-US" sz="1600" dirty="0">
                <a:solidFill>
                  <a:srgbClr val="000000"/>
                </a:solidFill>
                <a:latin typeface="+mn-ea"/>
              </a:rPr>
              <a:t>）、</a:t>
            </a:r>
            <a:r>
              <a:rPr lang="en-US" sz="1600" dirty="0" err="1">
                <a:solidFill>
                  <a:srgbClr val="000000"/>
                </a:solidFill>
                <a:latin typeface="+mn-ea"/>
              </a:rPr>
              <a:t>被試験回路の一部となり、測定結果に影響します（特に高周波の場合</a:t>
            </a:r>
            <a:r>
              <a:rPr lang="en-US" sz="1600" dirty="0">
                <a:solidFill>
                  <a:srgbClr val="000000"/>
                </a:solidFill>
                <a:latin typeface="+mn-ea"/>
              </a:rPr>
              <a:t>）。 </a:t>
            </a:r>
          </a:p>
          <a:p>
            <a:pPr>
              <a:spcBef>
                <a:spcPts val="0"/>
              </a:spcBef>
              <a:spcAft>
                <a:spcPts val="1800"/>
              </a:spcAft>
              <a:buSzPct val="70000"/>
              <a:buFont typeface="Arial Narrow" panose="020B0606020202030204" pitchFamily="34" charset="0"/>
              <a:buChar char="―"/>
            </a:pPr>
            <a:r>
              <a:rPr lang="en-US" sz="1600" dirty="0">
                <a:solidFill>
                  <a:srgbClr val="000000"/>
                </a:solidFill>
                <a:latin typeface="+mn-ea"/>
              </a:rPr>
              <a:t>「</a:t>
            </a:r>
            <a:r>
              <a:rPr lang="en-US" sz="1600" dirty="0" err="1">
                <a:solidFill>
                  <a:srgbClr val="000000"/>
                </a:solidFill>
                <a:latin typeface="+mn-ea"/>
              </a:rPr>
              <a:t>負荷」は、オシロスコープ／プローブが回路性能に悪影響を与えることを意味します</a:t>
            </a:r>
            <a:r>
              <a:rPr lang="en-US" sz="1600" dirty="0">
                <a:solidFill>
                  <a:srgbClr val="000000"/>
                </a:solidFill>
                <a:latin typeface="+mn-ea"/>
              </a:rPr>
              <a:t>。 </a:t>
            </a:r>
          </a:p>
        </p:txBody>
      </p:sp>
      <p:sp>
        <p:nvSpPr>
          <p:cNvPr id="29"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 name="Picture 30" descr="Fig23.jpg"/>
          <p:cNvPicPr>
            <a:picLocks noChangeAspect="1"/>
          </p:cNvPicPr>
          <p:nvPr/>
        </p:nvPicPr>
        <p:blipFill>
          <a:blip r:embed="rId3" cstate="screen"/>
          <a:stretch>
            <a:fillRect/>
          </a:stretch>
        </p:blipFill>
        <p:spPr>
          <a:xfrm>
            <a:off x="4833525" y="1602452"/>
            <a:ext cx="2369746" cy="1751837"/>
          </a:xfrm>
          <a:prstGeom prst="rect">
            <a:avLst/>
          </a:prstGeom>
        </p:spPr>
      </p:pic>
      <p:sp>
        <p:nvSpPr>
          <p:cNvPr id="32" name="TextBox 31"/>
          <p:cNvSpPr txBox="1"/>
          <p:nvPr/>
        </p:nvSpPr>
        <p:spPr>
          <a:xfrm>
            <a:off x="6509925" y="1983451"/>
            <a:ext cx="657552" cy="338554"/>
          </a:xfrm>
          <a:prstGeom prst="rect">
            <a:avLst/>
          </a:prstGeom>
          <a:solidFill>
            <a:schemeClr val="bg1"/>
          </a:solidFill>
        </p:spPr>
        <p:txBody>
          <a:bodyPr wrap="none" rtlCol="0">
            <a:spAutoFit/>
          </a:bodyPr>
          <a:lstStyle/>
          <a:p>
            <a:pPr algn="l">
              <a:buNone/>
            </a:pPr>
            <a:r>
              <a:rPr lang="en-US" sz="1600" b="1">
                <a:latin typeface="Arial"/>
              </a:rPr>
              <a:t>C</a:t>
            </a:r>
            <a:r>
              <a:rPr lang="en-US" sz="1600" b="1" baseline="-25000">
                <a:latin typeface="Arial"/>
              </a:rPr>
              <a:t>Load</a:t>
            </a:r>
          </a:p>
        </p:txBody>
      </p:sp>
      <p:sp>
        <p:nvSpPr>
          <p:cNvPr id="33" name="TextBox 32"/>
          <p:cNvSpPr txBox="1"/>
          <p:nvPr/>
        </p:nvSpPr>
        <p:spPr>
          <a:xfrm>
            <a:off x="4400006" y="3509665"/>
            <a:ext cx="3236784" cy="307777"/>
          </a:xfrm>
          <a:prstGeom prst="rect">
            <a:avLst/>
          </a:prstGeom>
          <a:noFill/>
        </p:spPr>
        <p:txBody>
          <a:bodyPr wrap="none" rtlCol="0">
            <a:spAutoFit/>
          </a:bodyPr>
          <a:lstStyle/>
          <a:p>
            <a:pPr algn="l">
              <a:buNone/>
            </a:pPr>
            <a:r>
              <a:rPr lang="en-US" sz="1400" dirty="0" err="1">
                <a:latin typeface="+mj-ea"/>
                <a:ea typeface="+mj-ea"/>
              </a:rPr>
              <a:t>プローブ＋オシロスコープ負荷モデル</a:t>
            </a:r>
            <a:endParaRPr lang="en-US" sz="1400" dirty="0">
              <a:latin typeface="+mj-ea"/>
              <a:ea typeface="+mj-ea"/>
            </a:endParaRPr>
          </a:p>
        </p:txBody>
      </p:sp>
      <p:sp>
        <p:nvSpPr>
          <p:cNvPr id="34" name="TextBox 33"/>
          <p:cNvSpPr txBox="1"/>
          <p:nvPr/>
        </p:nvSpPr>
        <p:spPr>
          <a:xfrm>
            <a:off x="4604926" y="2135851"/>
            <a:ext cx="885825" cy="338554"/>
          </a:xfrm>
          <a:prstGeom prst="rect">
            <a:avLst/>
          </a:prstGeom>
          <a:solidFill>
            <a:schemeClr val="bg1"/>
          </a:solidFill>
        </p:spPr>
        <p:txBody>
          <a:bodyPr wrap="square" rtlCol="0">
            <a:spAutoFit/>
          </a:bodyPr>
          <a:lstStyle/>
          <a:p>
            <a:pPr algn="l">
              <a:buNone/>
            </a:pPr>
            <a:r>
              <a:rPr lang="en-US" sz="1600" b="1">
                <a:latin typeface="Arial"/>
              </a:rPr>
              <a:t>    R</a:t>
            </a:r>
            <a:r>
              <a:rPr lang="en-US" sz="1600" b="1" baseline="-25000">
                <a:latin typeface="Arial"/>
              </a:rPr>
              <a:t>Load </a:t>
            </a:r>
          </a:p>
        </p:txBody>
      </p:sp>
      <p:sp>
        <p:nvSpPr>
          <p:cNvPr id="2" name="Slide Number Placeholder 1"/>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56625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問題</a:t>
            </a:r>
            <a:endParaRPr lang="en-US" dirty="0"/>
          </a:p>
        </p:txBody>
      </p:sp>
      <p:sp>
        <p:nvSpPr>
          <p:cNvPr id="162819" name="Rectangle 3"/>
          <p:cNvSpPr>
            <a:spLocks noGrp="1" noChangeArrowheads="1"/>
          </p:cNvSpPr>
          <p:nvPr>
            <p:ph type="body" sz="quarter" idx="13"/>
          </p:nvPr>
        </p:nvSpPr>
        <p:spPr>
          <a:xfrm>
            <a:off x="2249077" y="3429000"/>
            <a:ext cx="7826525" cy="1905000"/>
          </a:xfrm>
        </p:spPr>
        <p:txBody>
          <a:bodyPr/>
          <a:lstStyle/>
          <a:p>
            <a:pPr marL="180000" indent="-180000">
              <a:lnSpc>
                <a:spcPts val="2600"/>
              </a:lnSpc>
              <a:spcBef>
                <a:spcPts val="0"/>
              </a:spcBef>
              <a:spcAft>
                <a:spcPts val="1200"/>
              </a:spcAft>
              <a:buClr>
                <a:srgbClr val="0099CC"/>
              </a:buClr>
              <a:buFont typeface="Arial"/>
              <a:buAutoNum type="arabicPeriod"/>
            </a:pPr>
            <a:r>
              <a:rPr lang="en-US" sz="1800" dirty="0">
                <a:solidFill>
                  <a:srgbClr val="000000"/>
                </a:solidFill>
                <a:latin typeface="Arial"/>
              </a:rPr>
              <a:t>C</a:t>
            </a:r>
            <a:r>
              <a:rPr lang="en-US" sz="1800" baseline="-25000" dirty="0">
                <a:solidFill>
                  <a:srgbClr val="000000"/>
                </a:solidFill>
                <a:latin typeface="Arial"/>
              </a:rPr>
              <a:t>scope</a:t>
            </a:r>
            <a:r>
              <a:rPr lang="en-US" sz="1800" dirty="0">
                <a:solidFill>
                  <a:srgbClr val="000000"/>
                </a:solidFill>
                <a:latin typeface="+mn-ea"/>
              </a:rPr>
              <a:t>＝</a:t>
            </a:r>
            <a:r>
              <a:rPr lang="en-US" sz="1800" dirty="0">
                <a:solidFill>
                  <a:srgbClr val="000000"/>
                </a:solidFill>
                <a:latin typeface="Arial"/>
              </a:rPr>
              <a:t>15pF、C</a:t>
            </a:r>
            <a:r>
              <a:rPr lang="en-US" sz="1800" baseline="-25000" dirty="0">
                <a:solidFill>
                  <a:srgbClr val="000000"/>
                </a:solidFill>
                <a:latin typeface="Arial"/>
              </a:rPr>
              <a:t>cable</a:t>
            </a:r>
            <a:r>
              <a:rPr lang="en-US" sz="1800" dirty="0">
                <a:solidFill>
                  <a:srgbClr val="000000"/>
                </a:solidFill>
                <a:latin typeface="+mn-ea"/>
              </a:rPr>
              <a:t>＝</a:t>
            </a:r>
            <a:r>
              <a:rPr lang="en-US" sz="1800" dirty="0">
                <a:solidFill>
                  <a:srgbClr val="000000"/>
                </a:solidFill>
                <a:latin typeface="Arial"/>
              </a:rPr>
              <a:t>100pF、C</a:t>
            </a:r>
            <a:r>
              <a:rPr lang="en-US" sz="1800" baseline="-25000" dirty="0">
                <a:solidFill>
                  <a:srgbClr val="000000"/>
                </a:solidFill>
                <a:latin typeface="Arial"/>
              </a:rPr>
              <a:t>tip</a:t>
            </a:r>
            <a:r>
              <a:rPr lang="en-US" sz="1800" dirty="0">
                <a:solidFill>
                  <a:srgbClr val="000000"/>
                </a:solidFill>
                <a:latin typeface="+mn-ea"/>
              </a:rPr>
              <a:t>＝</a:t>
            </a:r>
            <a:r>
              <a:rPr lang="en-US" sz="1800" dirty="0">
                <a:solidFill>
                  <a:srgbClr val="000000"/>
                </a:solidFill>
                <a:latin typeface="Arial"/>
              </a:rPr>
              <a:t>15pF</a:t>
            </a:r>
            <a:r>
              <a:rPr lang="en-US" sz="1800" dirty="0">
                <a:solidFill>
                  <a:srgbClr val="000000"/>
                </a:solidFill>
                <a:latin typeface="+mn-ea"/>
              </a:rPr>
              <a:t>と仮定して、正しく調整されている場合</a:t>
            </a:r>
            <a:r>
              <a:rPr lang="en-US" sz="1800" dirty="0">
                <a:solidFill>
                  <a:srgbClr val="000000"/>
                </a:solidFill>
                <a:latin typeface="Arial"/>
              </a:rPr>
              <a:t>C</a:t>
            </a:r>
            <a:r>
              <a:rPr lang="en-US" sz="1800" baseline="-25000" dirty="0">
                <a:solidFill>
                  <a:srgbClr val="000000"/>
                </a:solidFill>
                <a:latin typeface="Arial"/>
              </a:rPr>
              <a:t>comp</a:t>
            </a:r>
            <a:r>
              <a:rPr lang="en-US" sz="1800" dirty="0">
                <a:solidFill>
                  <a:srgbClr val="000000"/>
                </a:solidFill>
                <a:latin typeface="+mn-ea"/>
              </a:rPr>
              <a:t>を計算します。</a:t>
            </a:r>
            <a:r>
              <a:rPr lang="ja-JP" altLang="en-US" sz="1800" dirty="0">
                <a:solidFill>
                  <a:srgbClr val="000000"/>
                </a:solidFill>
                <a:latin typeface="Arial"/>
              </a:rPr>
              <a:t>　</a:t>
            </a:r>
            <a:r>
              <a:rPr lang="en-US" sz="1800" dirty="0" err="1">
                <a:solidFill>
                  <a:srgbClr val="000000"/>
                </a:solidFill>
              </a:rPr>
              <a:t>C</a:t>
            </a:r>
            <a:r>
              <a:rPr lang="en-US" sz="1800" baseline="-25000" dirty="0" err="1">
                <a:solidFill>
                  <a:srgbClr val="000000"/>
                </a:solidFill>
              </a:rPr>
              <a:t>comp</a:t>
            </a:r>
            <a:r>
              <a:rPr lang="en-US" sz="1800" dirty="0">
                <a:solidFill>
                  <a:srgbClr val="000000"/>
                </a:solidFill>
                <a:latin typeface="Arial"/>
              </a:rPr>
              <a:t> = ______</a:t>
            </a:r>
          </a:p>
          <a:p>
            <a:pPr marL="180000" indent="-180000">
              <a:lnSpc>
                <a:spcPts val="2600"/>
              </a:lnSpc>
              <a:spcBef>
                <a:spcPts val="0"/>
              </a:spcBef>
              <a:spcAft>
                <a:spcPts val="1200"/>
              </a:spcAft>
              <a:buClr>
                <a:srgbClr val="0099CC"/>
              </a:buClr>
              <a:buFont typeface="Arial"/>
              <a:buAutoNum type="arabicPeriod"/>
            </a:pPr>
            <a:r>
              <a:rPr lang="en-US" sz="1800" dirty="0" err="1">
                <a:solidFill>
                  <a:srgbClr val="000000"/>
                </a:solidFill>
              </a:rPr>
              <a:t>C</a:t>
            </a:r>
            <a:r>
              <a:rPr lang="en-US" sz="1800" baseline="-25000" dirty="0" err="1">
                <a:solidFill>
                  <a:srgbClr val="000000"/>
                </a:solidFill>
              </a:rPr>
              <a:t>comp</a:t>
            </a:r>
            <a:r>
              <a:rPr lang="en-US" sz="1800" dirty="0" err="1">
                <a:solidFill>
                  <a:srgbClr val="000000"/>
                </a:solidFill>
                <a:latin typeface="+mn-ea"/>
              </a:rPr>
              <a:t>の計算された値を使用して、</a:t>
            </a:r>
            <a:r>
              <a:rPr lang="en-US" sz="1800" dirty="0" err="1">
                <a:solidFill>
                  <a:srgbClr val="000000"/>
                </a:solidFill>
              </a:rPr>
              <a:t>C</a:t>
            </a:r>
            <a:r>
              <a:rPr lang="en-US" sz="1800" baseline="-25000" dirty="0" err="1">
                <a:solidFill>
                  <a:srgbClr val="000000"/>
                </a:solidFill>
              </a:rPr>
              <a:t>Load</a:t>
            </a:r>
            <a:r>
              <a:rPr lang="en-US" sz="1800" dirty="0" err="1">
                <a:solidFill>
                  <a:srgbClr val="000000"/>
                </a:solidFill>
                <a:latin typeface="+mn-ea"/>
              </a:rPr>
              <a:t>を計算します</a:t>
            </a:r>
            <a:r>
              <a:rPr lang="en-US" sz="1800" dirty="0">
                <a:solidFill>
                  <a:srgbClr val="000000"/>
                </a:solidFill>
                <a:latin typeface="+mn-ea"/>
              </a:rPr>
              <a:t>。</a:t>
            </a:r>
            <a:r>
              <a:rPr lang="ja-JP" altLang="en-US" sz="1800" dirty="0">
                <a:solidFill>
                  <a:srgbClr val="000000"/>
                </a:solidFill>
              </a:rPr>
              <a:t>　</a:t>
            </a:r>
            <a:r>
              <a:rPr lang="en-US" sz="1800" dirty="0" err="1">
                <a:solidFill>
                  <a:srgbClr val="000000"/>
                </a:solidFill>
              </a:rPr>
              <a:t>C</a:t>
            </a:r>
            <a:r>
              <a:rPr lang="en-US" sz="1800" baseline="-25000" dirty="0" err="1">
                <a:solidFill>
                  <a:srgbClr val="000000"/>
                </a:solidFill>
              </a:rPr>
              <a:t>Load</a:t>
            </a:r>
            <a:r>
              <a:rPr lang="en-US" sz="1800" dirty="0">
                <a:solidFill>
                  <a:srgbClr val="000000"/>
                </a:solidFill>
              </a:rPr>
              <a:t>＝______</a:t>
            </a:r>
          </a:p>
          <a:p>
            <a:pPr marL="180000" indent="-180000">
              <a:lnSpc>
                <a:spcPts val="2600"/>
              </a:lnSpc>
              <a:spcBef>
                <a:spcPts val="0"/>
              </a:spcBef>
              <a:spcAft>
                <a:spcPts val="1200"/>
              </a:spcAft>
              <a:buClr>
                <a:srgbClr val="0099CC"/>
              </a:buClr>
              <a:buFont typeface="Arial"/>
              <a:buAutoNum type="arabicPeriod"/>
            </a:pPr>
            <a:r>
              <a:rPr lang="en-US" sz="1800" dirty="0">
                <a:solidFill>
                  <a:srgbClr val="000000"/>
                </a:solidFill>
              </a:rPr>
              <a:t>C</a:t>
            </a:r>
            <a:r>
              <a:rPr lang="en-US" sz="1800" baseline="-25000" dirty="0">
                <a:solidFill>
                  <a:srgbClr val="000000"/>
                </a:solidFill>
              </a:rPr>
              <a:t>Load</a:t>
            </a:r>
            <a:r>
              <a:rPr lang="en-US" sz="1800" dirty="0">
                <a:solidFill>
                  <a:srgbClr val="000000"/>
                </a:solidFill>
                <a:latin typeface="+mn-ea"/>
              </a:rPr>
              <a:t>の計算された値を使用して、</a:t>
            </a:r>
            <a:r>
              <a:rPr lang="en-US" sz="1800" dirty="0">
                <a:solidFill>
                  <a:srgbClr val="000000"/>
                </a:solidFill>
              </a:rPr>
              <a:t>500 </a:t>
            </a:r>
            <a:r>
              <a:rPr lang="en-US" sz="1800" dirty="0" err="1">
                <a:solidFill>
                  <a:srgbClr val="000000"/>
                </a:solidFill>
              </a:rPr>
              <a:t>MHz</a:t>
            </a:r>
            <a:r>
              <a:rPr lang="en-US" sz="1800" dirty="0" err="1">
                <a:solidFill>
                  <a:srgbClr val="000000"/>
                </a:solidFill>
                <a:latin typeface="+mn-ea"/>
              </a:rPr>
              <a:t>における容量性リアクタンス</a:t>
            </a:r>
            <a:r>
              <a:rPr lang="en-US" sz="1800" dirty="0" err="1">
                <a:solidFill>
                  <a:srgbClr val="000000"/>
                </a:solidFill>
              </a:rPr>
              <a:t>C</a:t>
            </a:r>
            <a:r>
              <a:rPr lang="en-US" sz="1800" baseline="-25000" dirty="0" err="1">
                <a:solidFill>
                  <a:srgbClr val="000000"/>
                </a:solidFill>
              </a:rPr>
              <a:t>Load</a:t>
            </a:r>
            <a:r>
              <a:rPr lang="en-US" sz="1800" dirty="0" err="1">
                <a:solidFill>
                  <a:srgbClr val="000000"/>
                </a:solidFill>
                <a:latin typeface="+mn-ea"/>
              </a:rPr>
              <a:t>を計算します</a:t>
            </a:r>
            <a:r>
              <a:rPr lang="en-US" sz="1800" dirty="0">
                <a:solidFill>
                  <a:srgbClr val="000000"/>
                </a:solidFill>
                <a:latin typeface="+mn-ea"/>
              </a:rPr>
              <a:t>。</a:t>
            </a:r>
            <a:r>
              <a:rPr lang="ja-JP" altLang="en-US" sz="1800" dirty="0">
                <a:solidFill>
                  <a:srgbClr val="000000"/>
                </a:solidFill>
              </a:rPr>
              <a:t>　</a:t>
            </a:r>
            <a:r>
              <a:rPr lang="en-US" sz="1800" dirty="0">
                <a:solidFill>
                  <a:srgbClr val="000000"/>
                </a:solidFill>
              </a:rPr>
              <a:t>X</a:t>
            </a:r>
            <a:r>
              <a:rPr lang="en-US" sz="1800" baseline="-25000" dirty="0">
                <a:solidFill>
                  <a:srgbClr val="000000"/>
                </a:solidFill>
              </a:rPr>
              <a:t>C-Load</a:t>
            </a:r>
            <a:r>
              <a:rPr lang="en-US" sz="1800" dirty="0">
                <a:solidFill>
                  <a:srgbClr val="000000"/>
                </a:solidFill>
              </a:rPr>
              <a:t>＝______</a:t>
            </a:r>
          </a:p>
        </p:txBody>
      </p:sp>
      <p:pic>
        <p:nvPicPr>
          <p:cNvPr id="10" name="Picture 9" descr="Fig23.jpg"/>
          <p:cNvPicPr>
            <a:picLocks noChangeAspect="1"/>
          </p:cNvPicPr>
          <p:nvPr/>
        </p:nvPicPr>
        <p:blipFill>
          <a:blip r:embed="rId3" cstate="screen"/>
          <a:stretch>
            <a:fillRect/>
          </a:stretch>
        </p:blipFill>
        <p:spPr>
          <a:xfrm>
            <a:off x="7620001" y="1332833"/>
            <a:ext cx="1783881" cy="1318736"/>
          </a:xfrm>
          <a:prstGeom prst="rect">
            <a:avLst/>
          </a:prstGeom>
        </p:spPr>
      </p:pic>
      <p:sp>
        <p:nvSpPr>
          <p:cNvPr id="12" name="TextBox 11"/>
          <p:cNvSpPr txBox="1"/>
          <p:nvPr/>
        </p:nvSpPr>
        <p:spPr>
          <a:xfrm>
            <a:off x="8908053" y="1630672"/>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1803343" y="1152692"/>
            <a:ext cx="4358997" cy="1679021"/>
          </a:xfrm>
          <a:prstGeom prst="rect">
            <a:avLst/>
          </a:prstGeom>
          <a:noFill/>
          <a:ln w="9525">
            <a:noFill/>
            <a:miter lim="800000"/>
            <a:headEnd/>
            <a:tailEnd/>
          </a:ln>
        </p:spPr>
      </p:pic>
      <p:sp>
        <p:nvSpPr>
          <p:cNvPr id="11" name="Right Arrow 10"/>
          <p:cNvSpPr/>
          <p:nvPr/>
        </p:nvSpPr>
        <p:spPr bwMode="auto">
          <a:xfrm>
            <a:off x="6451544"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429135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DA6940FA-7A9D-408E-9F86-81FE31EA1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16" y="1542907"/>
            <a:ext cx="2643091" cy="3387072"/>
          </a:xfrm>
          <a:prstGeom prst="rect">
            <a:avLst/>
          </a:prstGeom>
          <a:ln w="15875">
            <a:solidFill>
              <a:schemeClr val="tx1"/>
            </a:solidFill>
          </a:ln>
        </p:spPr>
      </p:pic>
      <p:sp>
        <p:nvSpPr>
          <p:cNvPr id="162818" name="Rectangle 2"/>
          <p:cNvSpPr>
            <a:spLocks noGrp="1" noChangeArrowheads="1"/>
          </p:cNvSpPr>
          <p:nvPr>
            <p:ph type="title"/>
          </p:nvPr>
        </p:nvSpPr>
        <p:spPr>
          <a:xfrm>
            <a:off x="2275840" y="152400"/>
            <a:ext cx="7710444" cy="514350"/>
          </a:xfrm>
        </p:spPr>
        <p:txBody>
          <a:bodyPr/>
          <a:lstStyle/>
          <a:p>
            <a:r>
              <a:rPr lang="en-US" dirty="0"/>
              <a:t>Oscilloscope Lab Guide and Tutorial</a:t>
            </a:r>
            <a:r>
              <a:rPr lang="ja-JP" altLang="en-US" dirty="0"/>
              <a:t>の使用方法</a:t>
            </a:r>
          </a:p>
        </p:txBody>
      </p:sp>
      <p:sp>
        <p:nvSpPr>
          <p:cNvPr id="24" name="TextBox 23"/>
          <p:cNvSpPr txBox="1"/>
          <p:nvPr/>
        </p:nvSpPr>
        <p:spPr>
          <a:xfrm>
            <a:off x="6858000" y="5029200"/>
            <a:ext cx="3657600" cy="738664"/>
          </a:xfrm>
          <a:prstGeom prst="rect">
            <a:avLst/>
          </a:prstGeom>
          <a:noFill/>
        </p:spPr>
        <p:txBody>
          <a:bodyPr wrap="square" rtlCol="0">
            <a:spAutoFit/>
          </a:bodyPr>
          <a:lstStyle/>
          <a:p>
            <a:pPr algn="ctr"/>
            <a:r>
              <a:rPr lang="en-US" sz="1400" b="1" dirty="0"/>
              <a:t>Oscilloscope Lab Guide and Tutorial</a:t>
            </a:r>
          </a:p>
          <a:p>
            <a:pPr algn="ctr"/>
            <a:r>
              <a:rPr lang="en-US" sz="1400" b="1" dirty="0"/>
              <a:t>www.Keysight.com/find/EDK</a:t>
            </a:r>
            <a:r>
              <a:rPr lang="ja-JP" altLang="en-US" sz="1400" b="1" dirty="0">
                <a:latin typeface="+mn-ea"/>
              </a:rPr>
              <a:t>からダウンロード</a:t>
            </a:r>
            <a:endParaRPr lang="en-US" sz="1400" b="1" dirty="0">
              <a:latin typeface="+mn-ea"/>
            </a:endParaRPr>
          </a:p>
        </p:txBody>
      </p:sp>
      <p:sp>
        <p:nvSpPr>
          <p:cNvPr id="8" name="Rectangle 3"/>
          <p:cNvSpPr txBox="1">
            <a:spLocks noChangeArrowheads="1"/>
          </p:cNvSpPr>
          <p:nvPr/>
        </p:nvSpPr>
        <p:spPr bwMode="auto">
          <a:xfrm>
            <a:off x="1828801" y="1525302"/>
            <a:ext cx="4800600"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eaLnBrk="0" hangingPunct="0">
              <a:lnSpc>
                <a:spcPct val="116000"/>
              </a:lnSpc>
              <a:spcAft>
                <a:spcPts val="1000"/>
              </a:spcAft>
              <a:buClr>
                <a:schemeClr val="accent1"/>
              </a:buClr>
              <a:defRPr/>
            </a:pPr>
            <a:r>
              <a:rPr lang="ja-JP" altLang="en-US" b="1" u="sng" kern="0" dirty="0"/>
              <a:t>宿題</a:t>
            </a:r>
            <a:r>
              <a:rPr lang="en-US" b="1" i="1" kern="0" dirty="0"/>
              <a:t> </a:t>
            </a:r>
            <a:r>
              <a:rPr lang="en-US" kern="0" dirty="0"/>
              <a:t>–1</a:t>
            </a:r>
            <a:r>
              <a:rPr lang="ja-JP" altLang="en-US" dirty="0"/>
              <a:t>回目のオシロスコープ・ラボ・セッションの前に次のセクションをお読みください。</a:t>
            </a:r>
            <a:endParaRPr lang="en-US" kern="0" dirty="0"/>
          </a:p>
          <a:p>
            <a:pPr marL="461963" lvl="1" indent="-231775" eaLnBrk="0" hangingPunct="0">
              <a:spcAft>
                <a:spcPts val="500"/>
              </a:spcAft>
              <a:buClr>
                <a:schemeClr val="accent1"/>
              </a:buClr>
              <a:defRPr/>
            </a:pPr>
            <a:r>
              <a:rPr lang="ja-JP" altLang="en-US" sz="1400" u="sng" dirty="0"/>
              <a:t>セクション</a:t>
            </a:r>
            <a:r>
              <a:rPr lang="en-US" altLang="ja-JP" sz="1400" u="sng" dirty="0"/>
              <a:t>1 </a:t>
            </a:r>
            <a:r>
              <a:rPr lang="en-US" sz="1400" kern="0" dirty="0"/>
              <a:t> – </a:t>
            </a:r>
            <a:r>
              <a:rPr lang="ja-JP" altLang="en-US" sz="1400" dirty="0"/>
              <a:t>測定前の準備</a:t>
            </a:r>
            <a:endParaRPr lang="en-US" sz="1400" kern="0" dirty="0"/>
          </a:p>
          <a:p>
            <a:pPr marL="693738" lvl="2" indent="-231775" eaLnBrk="0" hangingPunct="0">
              <a:spcAft>
                <a:spcPts val="500"/>
              </a:spcAft>
              <a:buClr>
                <a:schemeClr val="accent1"/>
              </a:buClr>
              <a:buFont typeface="Wingdings" pitchFamily="2" charset="2"/>
              <a:buChar char="ü"/>
              <a:defRPr/>
            </a:pPr>
            <a:r>
              <a:rPr lang="ja-JP" altLang="en-US" sz="1400" dirty="0"/>
              <a:t>オシロスコープ・プローブ</a:t>
            </a:r>
            <a:endParaRPr lang="en-US" sz="1400" kern="0" dirty="0"/>
          </a:p>
          <a:p>
            <a:pPr marL="693738" lvl="2" indent="-231775" eaLnBrk="0" hangingPunct="0">
              <a:spcAft>
                <a:spcPts val="1000"/>
              </a:spcAft>
              <a:buClr>
                <a:schemeClr val="accent1"/>
              </a:buClr>
              <a:buFont typeface="Wingdings" pitchFamily="2" charset="2"/>
              <a:buChar char="ü"/>
              <a:defRPr/>
            </a:pPr>
            <a:r>
              <a:rPr lang="ja-JP" altLang="en-US" sz="1400" dirty="0"/>
              <a:t>フロント・パネルの概要</a:t>
            </a:r>
            <a:endParaRPr lang="en-US" sz="1400" kern="0" dirty="0"/>
          </a:p>
          <a:p>
            <a:pPr marL="1485900" lvl="1" indent="-1255713" eaLnBrk="0" hangingPunct="0">
              <a:spcAft>
                <a:spcPts val="1000"/>
              </a:spcAft>
              <a:buClr>
                <a:schemeClr val="accent1"/>
              </a:buClr>
              <a:defRPr/>
            </a:pPr>
            <a:r>
              <a:rPr lang="ja-JP" altLang="en-US" sz="1400" u="sng" kern="0" dirty="0"/>
              <a:t>付録</a:t>
            </a:r>
            <a:r>
              <a:rPr lang="en-US" sz="1400" u="sng" kern="0" dirty="0"/>
              <a:t>A</a:t>
            </a:r>
            <a:r>
              <a:rPr lang="en-US" sz="1400" kern="0" dirty="0"/>
              <a:t> – </a:t>
            </a:r>
            <a:r>
              <a:rPr lang="ja-JP" altLang="en-US" sz="1400" dirty="0"/>
              <a:t>オシロスコープのブロック図と動作原理</a:t>
            </a:r>
            <a:endParaRPr lang="en-US" sz="1400" kern="0" dirty="0"/>
          </a:p>
          <a:p>
            <a:pPr marL="461963" lvl="1" indent="-231775" eaLnBrk="0" hangingPunct="0">
              <a:spcAft>
                <a:spcPts val="1000"/>
              </a:spcAft>
              <a:buClr>
                <a:schemeClr val="accent1"/>
              </a:buClr>
              <a:defRPr/>
            </a:pPr>
            <a:r>
              <a:rPr lang="ja-JP" altLang="en-US" sz="1400" u="sng" kern="0" dirty="0"/>
              <a:t>付録</a:t>
            </a:r>
            <a:r>
              <a:rPr lang="en-US" sz="1400" u="sng" kern="0" dirty="0"/>
              <a:t>B</a:t>
            </a:r>
            <a:r>
              <a:rPr lang="en-US" sz="1400" kern="0" dirty="0"/>
              <a:t> –</a:t>
            </a:r>
            <a:r>
              <a:rPr lang="ja-JP" altLang="en-US" sz="1400" dirty="0"/>
              <a:t>オシロスコープの帯域幅チュートリアル</a:t>
            </a:r>
            <a:endParaRPr lang="en-US" sz="1400" kern="0" dirty="0"/>
          </a:p>
          <a:p>
            <a:pPr marL="231775" indent="-231775" eaLnBrk="0" fontAlgn="base" hangingPunct="0">
              <a:lnSpc>
                <a:spcPct val="116000"/>
              </a:lnSpc>
              <a:spcBef>
                <a:spcPct val="0"/>
              </a:spcBef>
              <a:spcAft>
                <a:spcPts val="1000"/>
              </a:spcAft>
              <a:buClr>
                <a:schemeClr val="accent1"/>
              </a:buClr>
              <a:defRPr/>
            </a:pPr>
            <a:endParaRPr lang="en-US" sz="2000" u="sng" kern="0" dirty="0"/>
          </a:p>
          <a:p>
            <a:pPr marL="231775" indent="-231775" eaLnBrk="0" hangingPunct="0">
              <a:lnSpc>
                <a:spcPct val="116000"/>
              </a:lnSpc>
              <a:spcAft>
                <a:spcPts val="1000"/>
              </a:spcAft>
              <a:buClr>
                <a:schemeClr val="accent1"/>
              </a:buClr>
              <a:defRPr/>
            </a:pPr>
            <a:r>
              <a:rPr lang="ja-JP" altLang="en-US" b="1" u="sng" kern="0" dirty="0"/>
              <a:t>ハンズオン・オシロスコープ・ラボ</a:t>
            </a:r>
            <a:endParaRPr lang="en-US" b="1" u="sng" kern="0" dirty="0"/>
          </a:p>
          <a:p>
            <a:pPr marL="231775" indent="-231775" eaLnBrk="0" hangingPunct="0">
              <a:lnSpc>
                <a:spcPct val="116000"/>
              </a:lnSpc>
              <a:spcAft>
                <a:spcPts val="1000"/>
              </a:spcAft>
              <a:buClr>
                <a:schemeClr val="accent1"/>
              </a:buClr>
              <a:defRPr/>
            </a:pPr>
            <a:r>
              <a:rPr lang="en-US" sz="2000" kern="0" dirty="0"/>
              <a:t>	</a:t>
            </a:r>
            <a:r>
              <a:rPr lang="ja-JP" altLang="en-US" sz="1400" u="sng" dirty="0"/>
              <a:t>セクション</a:t>
            </a:r>
            <a:r>
              <a:rPr lang="en-US" sz="1400" u="sng" kern="0" dirty="0"/>
              <a:t>2</a:t>
            </a:r>
            <a:r>
              <a:rPr lang="en-US" sz="1400" kern="0" dirty="0"/>
              <a:t> </a:t>
            </a:r>
            <a:r>
              <a:rPr lang="ja-JP" altLang="en-US" sz="1400" kern="0" dirty="0"/>
              <a:t> </a:t>
            </a:r>
            <a:r>
              <a:rPr lang="en-US" sz="1400" kern="0" dirty="0"/>
              <a:t>– </a:t>
            </a:r>
            <a:r>
              <a:rPr lang="ja-JP" altLang="en-US" sz="1400" dirty="0"/>
              <a:t>基本オシロスコープと波形発生器</a:t>
            </a:r>
            <a:r>
              <a:rPr lang="en-US" sz="1400" kern="0" dirty="0"/>
              <a:t>		       </a:t>
            </a:r>
            <a:r>
              <a:rPr lang="ja-JP" altLang="en-US" sz="1400" kern="0" dirty="0"/>
              <a:t>測定ラボ（</a:t>
            </a:r>
            <a:r>
              <a:rPr lang="en-US" sz="1400" kern="0" dirty="0"/>
              <a:t>6 </a:t>
            </a:r>
            <a:r>
              <a:rPr lang="ja-JP" altLang="en-US" sz="1400" dirty="0"/>
              <a:t>つの個別ラボ）</a:t>
            </a:r>
            <a:endParaRPr lang="en-US" sz="1400" kern="0" dirty="0"/>
          </a:p>
          <a:p>
            <a:pPr marL="231775" indent="-231775" eaLnBrk="0" hangingPunct="0">
              <a:lnSpc>
                <a:spcPct val="116000"/>
              </a:lnSpc>
              <a:spcAft>
                <a:spcPts val="1000"/>
              </a:spcAft>
              <a:buClr>
                <a:schemeClr val="accent1"/>
              </a:buClr>
              <a:defRPr/>
            </a:pPr>
            <a:r>
              <a:rPr lang="en-US" sz="1400" kern="0" dirty="0"/>
              <a:t>	</a:t>
            </a:r>
            <a:r>
              <a:rPr lang="ja-JP" altLang="en-US" sz="1400" u="sng" kern="0" dirty="0"/>
              <a:t>セクション</a:t>
            </a:r>
            <a:r>
              <a:rPr lang="en-US" sz="1400" u="sng" kern="0" dirty="0"/>
              <a:t>3</a:t>
            </a:r>
            <a:r>
              <a:rPr lang="en-US" sz="1400" kern="0" dirty="0"/>
              <a:t> </a:t>
            </a:r>
            <a:r>
              <a:rPr lang="ja-JP" altLang="en-US" sz="1400" kern="0" dirty="0"/>
              <a:t> </a:t>
            </a:r>
            <a:r>
              <a:rPr lang="en-US" sz="1400" kern="0" dirty="0"/>
              <a:t>–</a:t>
            </a:r>
            <a:r>
              <a:rPr lang="ja-JP" altLang="en-US" sz="1400" kern="0" dirty="0"/>
              <a:t>高度なオシロスコープ測定ラボ（教授が</a:t>
            </a:r>
            <a:r>
              <a:rPr lang="en-US" sz="1400" kern="0" dirty="0"/>
              <a:t>	      </a:t>
            </a:r>
            <a:r>
              <a:rPr lang="ja-JP" altLang="en-US" sz="1400" kern="0" dirty="0"/>
              <a:t>割り当て可能な</a:t>
            </a:r>
            <a:r>
              <a:rPr lang="en-US" altLang="ja-JP" sz="1400" kern="0" dirty="0"/>
              <a:t>9</a:t>
            </a:r>
            <a:r>
              <a:rPr lang="ja-JP" altLang="en-US" sz="1400" kern="0" dirty="0"/>
              <a:t>つのオプション・ラボ）</a:t>
            </a:r>
            <a:endParaRPr lang="en-US" sz="1400" kern="0" dirty="0"/>
          </a:p>
        </p:txBody>
      </p:sp>
      <p:sp>
        <p:nvSpPr>
          <p:cNvPr id="2" name="Slide Number Placeholder 1"/>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144704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ラボ・ガイドの手順に関するヒント</a:t>
            </a:r>
            <a:endParaRPr lang="en-US" dirty="0"/>
          </a:p>
        </p:txBody>
      </p:sp>
      <p:sp>
        <p:nvSpPr>
          <p:cNvPr id="162819" name="Rectangle 3"/>
          <p:cNvSpPr>
            <a:spLocks noGrp="1" noChangeArrowheads="1"/>
          </p:cNvSpPr>
          <p:nvPr>
            <p:ph type="body" sz="quarter" idx="13"/>
          </p:nvPr>
        </p:nvSpPr>
        <p:spPr>
          <a:xfrm>
            <a:off x="2297534" y="967097"/>
            <a:ext cx="8028733" cy="6752606"/>
          </a:xfrm>
        </p:spPr>
        <p:txBody>
          <a:bodyPr/>
          <a:lstStyle/>
          <a:p>
            <a:pPr>
              <a:spcBef>
                <a:spcPts val="0"/>
              </a:spcBef>
              <a:spcAft>
                <a:spcPts val="1400"/>
              </a:spcAft>
            </a:pPr>
            <a:r>
              <a:rPr lang="en-US" sz="1800" dirty="0" err="1">
                <a:solidFill>
                  <a:srgbClr val="000000"/>
                </a:solidFill>
                <a:latin typeface="+mn-ea"/>
              </a:rPr>
              <a:t>括弧で囲まれた太字のことば</a:t>
            </a:r>
            <a:r>
              <a:rPr lang="en-US" sz="1800" dirty="0">
                <a:solidFill>
                  <a:srgbClr val="000000"/>
                </a:solidFill>
                <a:latin typeface="+mn-ea"/>
              </a:rPr>
              <a:t>（</a:t>
            </a:r>
            <a:r>
              <a:rPr lang="ja-JP" altLang="en-US" sz="1800" dirty="0">
                <a:solidFill>
                  <a:srgbClr val="000000"/>
                </a:solidFill>
                <a:latin typeface="+mn-ea"/>
              </a:rPr>
              <a:t>［</a:t>
            </a:r>
            <a:r>
              <a:rPr lang="en-US" sz="1800" dirty="0">
                <a:solidFill>
                  <a:srgbClr val="000000"/>
                </a:solidFill>
              </a:rPr>
              <a:t>Help</a:t>
            </a:r>
            <a:r>
              <a:rPr lang="ja-JP" altLang="en-US" sz="1800" dirty="0">
                <a:solidFill>
                  <a:srgbClr val="000000"/>
                </a:solidFill>
                <a:latin typeface="+mn-ea"/>
              </a:rPr>
              <a:t>］</a:t>
            </a:r>
            <a:r>
              <a:rPr lang="en-US" sz="1800" dirty="0" err="1">
                <a:solidFill>
                  <a:srgbClr val="000000"/>
                </a:solidFill>
                <a:latin typeface="+mn-ea"/>
              </a:rPr>
              <a:t>など）は、フロント・パネル・キ</a:t>
            </a:r>
            <a:r>
              <a:rPr lang="en-US" sz="1800" dirty="0">
                <a:solidFill>
                  <a:srgbClr val="000000"/>
                </a:solidFill>
                <a:latin typeface="+mn-ea"/>
              </a:rPr>
              <a:t>ー</a:t>
            </a:r>
            <a:br>
              <a:rPr lang="en-US" sz="1800" dirty="0">
                <a:solidFill>
                  <a:srgbClr val="000000"/>
                </a:solidFill>
                <a:latin typeface="+mn-ea"/>
              </a:rPr>
            </a:br>
            <a:r>
              <a:rPr lang="en-US" sz="1800" dirty="0" err="1">
                <a:solidFill>
                  <a:srgbClr val="000000"/>
                </a:solidFill>
                <a:latin typeface="+mn-ea"/>
              </a:rPr>
              <a:t>です</a:t>
            </a:r>
            <a:r>
              <a:rPr lang="en-US" sz="1800" dirty="0">
                <a:solidFill>
                  <a:srgbClr val="000000"/>
                </a:solidFill>
                <a:latin typeface="+mn-ea"/>
              </a:rPr>
              <a:t>。</a:t>
            </a:r>
            <a:endParaRPr lang="en-US" sz="1800" dirty="0">
              <a:latin typeface="+mn-ea"/>
            </a:endParaRPr>
          </a:p>
          <a:p>
            <a:pPr>
              <a:spcBef>
                <a:spcPts val="0"/>
              </a:spcBef>
              <a:spcAft>
                <a:spcPts val="1400"/>
              </a:spcAft>
            </a:pPr>
            <a:endParaRPr lang="en-US" sz="1800" dirty="0"/>
          </a:p>
          <a:p>
            <a:pPr>
              <a:spcBef>
                <a:spcPts val="0"/>
              </a:spcBef>
              <a:spcAft>
                <a:spcPts val="1400"/>
              </a:spcAft>
            </a:pPr>
            <a:r>
              <a:rPr lang="en-US" sz="1800" dirty="0">
                <a:solidFill>
                  <a:srgbClr val="000000"/>
                </a:solidFill>
                <a:latin typeface="+mn-ea"/>
              </a:rPr>
              <a:t>「</a:t>
            </a:r>
            <a:r>
              <a:rPr lang="en-US" sz="1800" dirty="0" err="1">
                <a:solidFill>
                  <a:srgbClr val="000000"/>
                </a:solidFill>
                <a:latin typeface="+mn-ea"/>
              </a:rPr>
              <a:t>ソフトキ</a:t>
            </a:r>
            <a:r>
              <a:rPr lang="en-US" sz="1800" dirty="0">
                <a:solidFill>
                  <a:srgbClr val="000000"/>
                </a:solidFill>
                <a:latin typeface="+mn-ea"/>
              </a:rPr>
              <a:t>ー」は、オシロスコープのディスプレイの下にある</a:t>
            </a:r>
            <a:r>
              <a:rPr lang="en-US" sz="1800" dirty="0">
                <a:solidFill>
                  <a:srgbClr val="000000"/>
                </a:solidFill>
              </a:rPr>
              <a:t>6</a:t>
            </a:r>
            <a:r>
              <a:rPr lang="en-US" sz="1800" dirty="0">
                <a:solidFill>
                  <a:srgbClr val="000000"/>
                </a:solidFill>
                <a:latin typeface="+mn-ea"/>
              </a:rPr>
              <a:t>つのキー／</a:t>
            </a:r>
            <a:r>
              <a:rPr lang="en-US" sz="1800" dirty="0" err="1">
                <a:solidFill>
                  <a:srgbClr val="000000"/>
                </a:solidFill>
                <a:latin typeface="+mn-ea"/>
              </a:rPr>
              <a:t>ボタンです。これらのキーの機能は、選択されたメニューによって変わります</a:t>
            </a:r>
            <a:r>
              <a:rPr lang="en-US" sz="1800" dirty="0">
                <a:solidFill>
                  <a:srgbClr val="000000"/>
                </a:solidFill>
                <a:latin typeface="+mn-ea"/>
              </a:rPr>
              <a:t>。</a:t>
            </a:r>
          </a:p>
          <a:p>
            <a:pPr>
              <a:spcBef>
                <a:spcPts val="0"/>
              </a:spcBef>
              <a:spcAft>
                <a:spcPts val="1400"/>
              </a:spcAft>
            </a:pPr>
            <a:endParaRPr lang="en-US" sz="1800" dirty="0"/>
          </a:p>
          <a:p>
            <a:pPr>
              <a:spcBef>
                <a:spcPts val="0"/>
              </a:spcBef>
              <a:spcAft>
                <a:spcPts val="1400"/>
              </a:spcAft>
            </a:pPr>
            <a:endParaRPr lang="en-US" sz="1800" dirty="0"/>
          </a:p>
          <a:p>
            <a:pPr>
              <a:spcBef>
                <a:spcPts val="0"/>
              </a:spcBef>
              <a:spcAft>
                <a:spcPts val="2400"/>
              </a:spcAft>
            </a:pPr>
            <a:endParaRPr lang="en-US" sz="1800" dirty="0"/>
          </a:p>
          <a:p>
            <a:pPr>
              <a:spcBef>
                <a:spcPts val="0"/>
              </a:spcBef>
              <a:spcAft>
                <a:spcPts val="600"/>
              </a:spcAft>
            </a:pPr>
            <a:endParaRPr lang="en-US" sz="1800" dirty="0"/>
          </a:p>
          <a:p>
            <a:pPr>
              <a:spcBef>
                <a:spcPts val="0"/>
              </a:spcBef>
              <a:spcAft>
                <a:spcPts val="1400"/>
              </a:spcAft>
            </a:pPr>
            <a:r>
              <a:rPr lang="en-US" sz="1800" dirty="0" err="1">
                <a:solidFill>
                  <a:srgbClr val="000000"/>
                </a:solidFill>
                <a:latin typeface="+mn-ea"/>
              </a:rPr>
              <a:t>丸くなった緑色の矢印</a:t>
            </a:r>
            <a:r>
              <a:rPr lang="en-US" sz="1800" dirty="0">
                <a:solidFill>
                  <a:srgbClr val="000000"/>
                </a:solidFill>
                <a:latin typeface="+mn-ea"/>
              </a:rPr>
              <a:t>（    ）</a:t>
            </a:r>
            <a:r>
              <a:rPr lang="en-US" sz="1800" dirty="0" err="1">
                <a:solidFill>
                  <a:srgbClr val="000000"/>
                </a:solidFill>
                <a:latin typeface="+mn-ea"/>
              </a:rPr>
              <a:t>が付いたソフトキーは</a:t>
            </a:r>
            <a:r>
              <a:rPr lang="en-US" sz="1800" dirty="0">
                <a:solidFill>
                  <a:srgbClr val="000000"/>
                </a:solidFill>
                <a:latin typeface="+mn-ea"/>
              </a:rPr>
              <a:t>、</a:t>
            </a:r>
            <a:br>
              <a:rPr lang="en-US" sz="1800" dirty="0">
                <a:solidFill>
                  <a:srgbClr val="000000"/>
                </a:solidFill>
                <a:latin typeface="+mn-ea"/>
              </a:rPr>
            </a:br>
            <a:r>
              <a:rPr lang="en-US" sz="1800" dirty="0" err="1">
                <a:solidFill>
                  <a:srgbClr val="000000"/>
                </a:solidFill>
                <a:latin typeface="+mn-ea"/>
              </a:rPr>
              <a:t>汎用「入力」ノブがその選択または変数を制御することを</a:t>
            </a:r>
            <a:br>
              <a:rPr lang="en-US" sz="1800" dirty="0">
                <a:solidFill>
                  <a:srgbClr val="000000"/>
                </a:solidFill>
                <a:latin typeface="+mn-ea"/>
              </a:rPr>
            </a:br>
            <a:r>
              <a:rPr lang="en-US" sz="1800" dirty="0" err="1">
                <a:solidFill>
                  <a:srgbClr val="000000"/>
                </a:solidFill>
                <a:latin typeface="+mn-ea"/>
              </a:rPr>
              <a:t>示します</a:t>
            </a:r>
            <a:r>
              <a:rPr lang="en-US" sz="1800" dirty="0">
                <a:solidFill>
                  <a:srgbClr val="000000"/>
                </a:solidFill>
                <a:latin typeface="+mn-ea"/>
              </a:rPr>
              <a:t>。 </a:t>
            </a:r>
          </a:p>
        </p:txBody>
      </p:sp>
      <p:pic>
        <p:nvPicPr>
          <p:cNvPr id="56324" name="Picture 4"/>
          <p:cNvPicPr>
            <a:picLocks noChangeAspect="1" noChangeArrowheads="1"/>
          </p:cNvPicPr>
          <p:nvPr/>
        </p:nvPicPr>
        <p:blipFill>
          <a:blip r:embed="rId3" cstate="screen"/>
          <a:srcRect/>
          <a:stretch>
            <a:fillRect/>
          </a:stretch>
        </p:blipFill>
        <p:spPr bwMode="auto">
          <a:xfrm>
            <a:off x="5562600" y="13716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3200400" y="3048001"/>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4807362" y="47244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9314741" y="3845750"/>
            <a:ext cx="789274" cy="1428750"/>
          </a:xfrm>
          <a:prstGeom prst="rect">
            <a:avLst/>
          </a:prstGeom>
        </p:spPr>
      </p:pic>
      <p:cxnSp>
        <p:nvCxnSpPr>
          <p:cNvPr id="15" name="Straight Arrow Connector 14"/>
          <p:cNvCxnSpPr/>
          <p:nvPr/>
        </p:nvCxnSpPr>
        <p:spPr bwMode="auto">
          <a:xfrm rot="10800000">
            <a:off x="75819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75819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0" name="Elbow Connector 19"/>
          <p:cNvCxnSpPr/>
          <p:nvPr/>
        </p:nvCxnSpPr>
        <p:spPr bwMode="auto">
          <a:xfrm rot="10800000">
            <a:off x="3124200" y="3200400"/>
            <a:ext cx="3200400" cy="1143000"/>
          </a:xfrm>
          <a:prstGeom prst="bentConnector3">
            <a:avLst>
              <a:gd name="adj1" fmla="val 123016"/>
            </a:avLst>
          </a:prstGeom>
          <a:solidFill>
            <a:schemeClr val="accent1"/>
          </a:solidFill>
          <a:ln w="25400" cap="flat" cmpd="sng" algn="ctr">
            <a:solidFill>
              <a:srgbClr val="C00000"/>
            </a:solidFill>
            <a:prstDash val="solid"/>
            <a:round/>
            <a:headEnd type="none" w="med" len="med"/>
            <a:tailEnd type="arrow"/>
          </a:ln>
          <a:effectLst/>
        </p:spPr>
      </p:cxnSp>
      <p:cxnSp>
        <p:nvCxnSpPr>
          <p:cNvPr id="42" name="Straight Connector 41"/>
          <p:cNvCxnSpPr/>
          <p:nvPr/>
        </p:nvCxnSpPr>
        <p:spPr bwMode="auto">
          <a:xfrm rot="5400000" flipH="1" flipV="1">
            <a:off x="4842081" y="4457700"/>
            <a:ext cx="2286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4" name="Straight Arrow Connector 43"/>
          <p:cNvCxnSpPr/>
          <p:nvPr/>
        </p:nvCxnSpPr>
        <p:spPr bwMode="auto">
          <a:xfrm>
            <a:off x="6324601" y="4343322"/>
            <a:ext cx="2791667" cy="174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7" name="TextBox 16"/>
          <p:cNvSpPr txBox="1"/>
          <p:nvPr/>
        </p:nvSpPr>
        <p:spPr>
          <a:xfrm>
            <a:off x="8382000" y="3581401"/>
            <a:ext cx="1082348" cy="307777"/>
          </a:xfrm>
          <a:prstGeom prst="rect">
            <a:avLst/>
          </a:prstGeom>
          <a:noFill/>
        </p:spPr>
        <p:txBody>
          <a:bodyPr wrap="none" rtlCol="0">
            <a:spAutoFit/>
          </a:bodyPr>
          <a:lstStyle/>
          <a:p>
            <a:pPr algn="l">
              <a:buNone/>
            </a:pPr>
            <a:r>
              <a:rPr lang="en-US" sz="1400" b="1" dirty="0" err="1">
                <a:latin typeface="+mn-ea"/>
              </a:rPr>
              <a:t>ソフトキ</a:t>
            </a:r>
            <a:r>
              <a:rPr lang="en-US" sz="1400" b="1" dirty="0">
                <a:latin typeface="+mn-ea"/>
              </a:rPr>
              <a:t>ー</a:t>
            </a:r>
          </a:p>
        </p:txBody>
      </p:sp>
      <p:sp>
        <p:nvSpPr>
          <p:cNvPr id="19" name="TextBox 18"/>
          <p:cNvSpPr txBox="1"/>
          <p:nvPr/>
        </p:nvSpPr>
        <p:spPr>
          <a:xfrm>
            <a:off x="8267081" y="3066144"/>
            <a:ext cx="1800493" cy="307777"/>
          </a:xfrm>
          <a:prstGeom prst="rect">
            <a:avLst/>
          </a:prstGeom>
          <a:noFill/>
        </p:spPr>
        <p:txBody>
          <a:bodyPr wrap="none" rtlCol="0">
            <a:spAutoFit/>
          </a:bodyPr>
          <a:lstStyle/>
          <a:p>
            <a:pPr algn="l">
              <a:buNone/>
            </a:pPr>
            <a:r>
              <a:rPr lang="en-US" sz="1400" b="1" dirty="0" err="1">
                <a:latin typeface="+mn-ea"/>
              </a:rPr>
              <a:t>ソフトキ</a:t>
            </a:r>
            <a:r>
              <a:rPr lang="en-US" sz="1400" b="1" dirty="0">
                <a:latin typeface="+mn-ea"/>
              </a:rPr>
              <a:t>ー・</a:t>
            </a:r>
            <a:r>
              <a:rPr lang="en-US" sz="1400" b="1" dirty="0" err="1">
                <a:latin typeface="+mn-ea"/>
              </a:rPr>
              <a:t>ラベル</a:t>
            </a:r>
            <a:endParaRPr lang="en-US" sz="1400" b="1" dirty="0">
              <a:latin typeface="+mn-ea"/>
            </a:endParaRPr>
          </a:p>
        </p:txBody>
      </p:sp>
      <p:sp>
        <p:nvSpPr>
          <p:cNvPr id="21" name="TextBox 20"/>
          <p:cNvSpPr txBox="1"/>
          <p:nvPr/>
        </p:nvSpPr>
        <p:spPr>
          <a:xfrm>
            <a:off x="9201205" y="5484912"/>
            <a:ext cx="902811" cy="307777"/>
          </a:xfrm>
          <a:prstGeom prst="rect">
            <a:avLst/>
          </a:prstGeom>
          <a:noFill/>
        </p:spPr>
        <p:txBody>
          <a:bodyPr wrap="none" rtlCol="0">
            <a:spAutoFit/>
          </a:bodyPr>
          <a:lstStyle/>
          <a:p>
            <a:pPr algn="l">
              <a:buNone/>
            </a:pPr>
            <a:r>
              <a:rPr lang="en-US" sz="1400" b="1" dirty="0" err="1">
                <a:latin typeface="+mn-ea"/>
              </a:rPr>
              <a:t>入力ノブ</a:t>
            </a:r>
            <a:endParaRPr lang="en-US" sz="1400" b="1" dirty="0">
              <a:latin typeface="+mn-ea"/>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98326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1" y="2057401"/>
            <a:ext cx="3752850" cy="4078039"/>
          </a:xfrm>
          <a:prstGeom prst="rect">
            <a:avLst/>
          </a:prstGeom>
          <a:noFill/>
        </p:spPr>
        <p:txBody>
          <a:bodyPr wrap="square" lIns="0" rtlCol="0">
            <a:spAutoFit/>
          </a:bodyPr>
          <a:lstStyle/>
          <a:p>
            <a:pPr marL="180000" indent="-180000">
              <a:spcAft>
                <a:spcPts val="1000"/>
              </a:spcAft>
              <a:buFont typeface="Arial"/>
              <a:buAutoNum type="arabicPeriod"/>
            </a:pPr>
            <a:r>
              <a:rPr lang="en-US" dirty="0">
                <a:solidFill>
                  <a:srgbClr val="000000"/>
                </a:solidFill>
              </a:rPr>
              <a:t>1</a:t>
            </a:r>
            <a:r>
              <a:rPr lang="en-US" dirty="0">
                <a:solidFill>
                  <a:srgbClr val="000000"/>
                </a:solidFill>
                <a:latin typeface="+mn-ea"/>
              </a:rPr>
              <a:t>本のプローブをオシロスコープのチャネル</a:t>
            </a:r>
            <a:r>
              <a:rPr lang="en-US" dirty="0">
                <a:solidFill>
                  <a:srgbClr val="000000"/>
                </a:solidFill>
              </a:rPr>
              <a:t>1</a:t>
            </a:r>
            <a:r>
              <a:rPr lang="en-US" dirty="0">
                <a:solidFill>
                  <a:srgbClr val="000000"/>
                </a:solidFill>
                <a:latin typeface="+mn-ea"/>
              </a:rPr>
              <a:t>入力</a:t>
            </a:r>
            <a:r>
              <a:rPr lang="en-US" dirty="0">
                <a:solidFill>
                  <a:srgbClr val="000000"/>
                </a:solidFill>
              </a:rPr>
              <a:t>BNC</a:t>
            </a:r>
            <a:r>
              <a:rPr lang="en-US" dirty="0">
                <a:solidFill>
                  <a:srgbClr val="000000"/>
                </a:solidFill>
                <a:latin typeface="+mn-ea"/>
              </a:rPr>
              <a:t>と</a:t>
            </a:r>
            <a:r>
              <a:rPr lang="en-US" dirty="0">
                <a:solidFill>
                  <a:srgbClr val="000000"/>
                </a:solidFill>
              </a:rPr>
              <a:t> “Demo1” </a:t>
            </a:r>
            <a:r>
              <a:rPr lang="en-US" dirty="0" err="1">
                <a:solidFill>
                  <a:srgbClr val="000000"/>
                </a:solidFill>
                <a:latin typeface="+mn-ea"/>
              </a:rPr>
              <a:t>というラベルの端子の間に接続します</a:t>
            </a:r>
            <a:r>
              <a:rPr lang="en-US" dirty="0">
                <a:solidFill>
                  <a:srgbClr val="000000"/>
                </a:solidFill>
                <a:latin typeface="+mn-ea"/>
              </a:rPr>
              <a:t>。</a:t>
            </a:r>
          </a:p>
          <a:p>
            <a:pPr marL="180000" indent="-180000">
              <a:spcAft>
                <a:spcPts val="1000"/>
              </a:spcAft>
              <a:buFont typeface="Arial"/>
              <a:buAutoNum type="arabicPeriod"/>
            </a:pPr>
            <a:r>
              <a:rPr lang="en-US" dirty="0">
                <a:solidFill>
                  <a:srgbClr val="000000"/>
                </a:solidFill>
                <a:latin typeface="+mn-ea"/>
              </a:rPr>
              <a:t>別のプローブをオシロスコープのチャネル</a:t>
            </a:r>
            <a:r>
              <a:rPr lang="en-US" dirty="0">
                <a:solidFill>
                  <a:srgbClr val="000000"/>
                </a:solidFill>
              </a:rPr>
              <a:t>2</a:t>
            </a:r>
            <a:r>
              <a:rPr lang="en-US" dirty="0">
                <a:solidFill>
                  <a:srgbClr val="000000"/>
                </a:solidFill>
                <a:latin typeface="+mn-ea"/>
              </a:rPr>
              <a:t>入力</a:t>
            </a:r>
            <a:r>
              <a:rPr lang="en-US" dirty="0">
                <a:solidFill>
                  <a:srgbClr val="000000"/>
                </a:solidFill>
              </a:rPr>
              <a:t>BNC</a:t>
            </a:r>
            <a:r>
              <a:rPr lang="en-US" dirty="0">
                <a:solidFill>
                  <a:srgbClr val="000000"/>
                </a:solidFill>
                <a:latin typeface="+mn-ea"/>
              </a:rPr>
              <a:t>と</a:t>
            </a:r>
            <a:r>
              <a:rPr lang="en-US" dirty="0">
                <a:solidFill>
                  <a:srgbClr val="000000"/>
                </a:solidFill>
              </a:rPr>
              <a:t> “Demo2” </a:t>
            </a:r>
            <a:r>
              <a:rPr lang="en-US" dirty="0" err="1">
                <a:solidFill>
                  <a:srgbClr val="000000"/>
                </a:solidFill>
                <a:latin typeface="+mn-ea"/>
              </a:rPr>
              <a:t>というラベルの端子の間に接続します</a:t>
            </a:r>
            <a:r>
              <a:rPr lang="en-US" dirty="0">
                <a:solidFill>
                  <a:srgbClr val="000000"/>
                </a:solidFill>
                <a:latin typeface="+mn-ea"/>
              </a:rPr>
              <a:t>。</a:t>
            </a:r>
          </a:p>
          <a:p>
            <a:pPr marL="180000" indent="-180000">
              <a:spcAft>
                <a:spcPts val="1000"/>
              </a:spcAft>
              <a:buFont typeface="Arial"/>
              <a:buAutoNum type="arabicPeriod"/>
            </a:pPr>
            <a:r>
              <a:rPr lang="en-US" dirty="0" err="1">
                <a:solidFill>
                  <a:srgbClr val="000000"/>
                </a:solidFill>
                <a:latin typeface="+mn-ea"/>
              </a:rPr>
              <a:t>両方のプローブのグランド・クリップを中央グランド端子に接続します</a:t>
            </a:r>
            <a:r>
              <a:rPr lang="en-US" dirty="0">
                <a:solidFill>
                  <a:srgbClr val="000000"/>
                </a:solidFill>
                <a:latin typeface="+mn-ea"/>
              </a:rPr>
              <a:t>。</a:t>
            </a:r>
          </a:p>
          <a:p>
            <a:pPr marL="180000" indent="-180000">
              <a:spcAft>
                <a:spcPts val="1000"/>
              </a:spcAft>
              <a:buFont typeface="Arial"/>
              <a:buAutoNum type="arabicPeriod"/>
            </a:pPr>
            <a:r>
              <a:rPr lang="ja-JP" altLang="en-US" dirty="0">
                <a:solidFill>
                  <a:srgbClr val="000000"/>
                </a:solidFill>
              </a:rPr>
              <a:t>［</a:t>
            </a:r>
            <a:r>
              <a:rPr lang="en-US" dirty="0">
                <a:solidFill>
                  <a:srgbClr val="000000"/>
                </a:solidFill>
              </a:rPr>
              <a:t>Help</a:t>
            </a:r>
            <a:r>
              <a:rPr lang="ja-JP" altLang="en-US" dirty="0">
                <a:solidFill>
                  <a:srgbClr val="000000"/>
                </a:solidFill>
              </a:rPr>
              <a:t> </a:t>
            </a:r>
            <a:r>
              <a:rPr lang="ja-JP" altLang="en-US" dirty="0">
                <a:solidFill>
                  <a:srgbClr val="000000"/>
                </a:solidFill>
                <a:latin typeface="+mn-ea"/>
              </a:rPr>
              <a:t>］</a:t>
            </a:r>
            <a:r>
              <a:rPr lang="en-US" dirty="0" err="1">
                <a:solidFill>
                  <a:srgbClr val="000000"/>
                </a:solidFill>
                <a:latin typeface="+mn-ea"/>
              </a:rPr>
              <a:t>を押し、</a:t>
            </a:r>
            <a:r>
              <a:rPr lang="en-US" dirty="0" err="1">
                <a:solidFill>
                  <a:srgbClr val="000000"/>
                </a:solidFill>
              </a:rPr>
              <a:t>Training</a:t>
            </a:r>
            <a:r>
              <a:rPr lang="en-US" dirty="0">
                <a:solidFill>
                  <a:srgbClr val="000000"/>
                </a:solidFill>
              </a:rPr>
              <a:t> </a:t>
            </a:r>
            <a:r>
              <a:rPr lang="en-US" dirty="0" err="1">
                <a:solidFill>
                  <a:srgbClr val="000000"/>
                </a:solidFill>
              </a:rPr>
              <a:t>Signals</a:t>
            </a:r>
            <a:r>
              <a:rPr lang="en-US" dirty="0" err="1">
                <a:solidFill>
                  <a:srgbClr val="000000"/>
                </a:solidFill>
                <a:latin typeface="+mn-ea"/>
              </a:rPr>
              <a:t>ソフトキーを押します</a:t>
            </a:r>
            <a:r>
              <a:rPr lang="en-US" dirty="0">
                <a:solidFill>
                  <a:srgbClr val="000000"/>
                </a:solidFill>
                <a:latin typeface="+mn-ea"/>
              </a:rPr>
              <a:t>。</a:t>
            </a:r>
          </a:p>
        </p:txBody>
      </p:sp>
      <p:sp>
        <p:nvSpPr>
          <p:cNvPr id="162818" name="Rectangle 2"/>
          <p:cNvSpPr>
            <a:spLocks noGrp="1" noChangeArrowheads="1"/>
          </p:cNvSpPr>
          <p:nvPr>
            <p:ph type="title"/>
          </p:nvPr>
        </p:nvSpPr>
        <p:spPr/>
        <p:txBody>
          <a:bodyPr/>
          <a:lstStyle/>
          <a:p>
            <a:r>
              <a:rPr lang="ja-JP" altLang="en-US" dirty="0"/>
              <a:t>内蔵トレーニング信号へのアクセス</a:t>
            </a:r>
            <a:endParaRPr lang="en-US" dirty="0"/>
          </a:p>
        </p:txBody>
      </p:sp>
      <p:sp>
        <p:nvSpPr>
          <p:cNvPr id="162819" name="Rectangle 3"/>
          <p:cNvSpPr>
            <a:spLocks noGrp="1" noChangeArrowheads="1"/>
          </p:cNvSpPr>
          <p:nvPr>
            <p:ph type="body" sz="quarter" idx="13"/>
          </p:nvPr>
        </p:nvSpPr>
        <p:spPr>
          <a:xfrm>
            <a:off x="2495551" y="914400"/>
            <a:ext cx="7239000" cy="914400"/>
          </a:xfrm>
        </p:spPr>
        <p:txBody>
          <a:bodyPr/>
          <a:lstStyle/>
          <a:p>
            <a:pPr algn="ctr">
              <a:spcAft>
                <a:spcPts val="1000"/>
              </a:spcAft>
              <a:buClr>
                <a:schemeClr val="accent1"/>
              </a:buClr>
            </a:pPr>
            <a:r>
              <a:rPr lang="ja-JP" altLang="en-US" sz="1600" i="1" dirty="0"/>
              <a:t>ほとんどのオシロスコープ・ラボは、</a:t>
            </a:r>
            <a:r>
              <a:rPr lang="en-US" altLang="ja-JP" sz="1600" i="1" dirty="0"/>
              <a:t>DSOXEDK Educator’s Training Kit</a:t>
            </a:r>
            <a:r>
              <a:rPr lang="ja-JP" altLang="en-US" sz="1600" i="1" dirty="0"/>
              <a:t>オプションでライセンス許可されている場合は、</a:t>
            </a:r>
            <a:r>
              <a:rPr lang="en-US" altLang="ja-JP" sz="1600" i="1" dirty="0" err="1"/>
              <a:t>Keysight</a:t>
            </a:r>
            <a:r>
              <a:rPr lang="en-US" altLang="ja-JP" sz="1600" i="1" dirty="0"/>
              <a:t> 2000</a:t>
            </a:r>
            <a:r>
              <a:rPr lang="ja-JP" altLang="en-US" sz="1600" i="1" dirty="0"/>
              <a:t>または</a:t>
            </a:r>
            <a:r>
              <a:rPr lang="en-US" altLang="ja-JP" sz="1600" i="1" dirty="0"/>
              <a:t>3000 X</a:t>
            </a:r>
            <a:r>
              <a:rPr lang="ja-JP" altLang="en-US" sz="1600" i="1" dirty="0"/>
              <a:t>シリーズ オシロスコープに内蔵された各種トレーニング信号を使用するように作成されています。 </a:t>
            </a:r>
          </a:p>
        </p:txBody>
      </p:sp>
      <p:sp>
        <p:nvSpPr>
          <p:cNvPr id="24" name="TextBox 23"/>
          <p:cNvSpPr txBox="1"/>
          <p:nvPr/>
        </p:nvSpPr>
        <p:spPr>
          <a:xfrm>
            <a:off x="6324600" y="5492691"/>
            <a:ext cx="3962400" cy="523220"/>
          </a:xfrm>
          <a:prstGeom prst="rect">
            <a:avLst/>
          </a:prstGeom>
          <a:noFill/>
        </p:spPr>
        <p:txBody>
          <a:bodyPr wrap="square" rtlCol="0">
            <a:spAutoFit/>
          </a:bodyPr>
          <a:lstStyle/>
          <a:p>
            <a:pPr algn="ctr">
              <a:buNone/>
            </a:pPr>
            <a:r>
              <a:rPr lang="en-US" sz="1400" dirty="0"/>
              <a:t>10:1</a:t>
            </a:r>
            <a:r>
              <a:rPr lang="en-US" sz="1400" dirty="0">
                <a:latin typeface="+mj-ea"/>
              </a:rPr>
              <a:t>パッシブ・プローブを使用してトレーニング信号テスト端子に接続する</a:t>
            </a:r>
          </a:p>
        </p:txBody>
      </p:sp>
      <p:pic>
        <p:nvPicPr>
          <p:cNvPr id="56322" name="Picture 2"/>
          <p:cNvPicPr>
            <a:picLocks noChangeAspect="1" noChangeArrowheads="1"/>
          </p:cNvPicPr>
          <p:nvPr/>
        </p:nvPicPr>
        <p:blipFill>
          <a:blip r:embed="rId3" cstate="screen"/>
          <a:srcRect/>
          <a:stretch>
            <a:fillRect/>
          </a:stretch>
        </p:blipFill>
        <p:spPr bwMode="auto">
          <a:xfrm>
            <a:off x="6477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6553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5502184" y="6144398"/>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410667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7696200" cy="514350"/>
          </a:xfrm>
        </p:spPr>
        <p:txBody>
          <a:bodyPr/>
          <a:lstStyle/>
          <a:p>
            <a:r>
              <a:rPr lang="en-US" dirty="0" err="1">
                <a:solidFill>
                  <a:schemeClr val="accent5"/>
                </a:solidFill>
                <a:latin typeface="+mj-lt"/>
              </a:rPr>
              <a:t>Keysight</a:t>
            </a:r>
            <a:r>
              <a:rPr lang="en-US" dirty="0">
                <a:solidFill>
                  <a:schemeClr val="accent5"/>
                </a:solidFill>
                <a:latin typeface="+mj-lt"/>
              </a:rPr>
              <a:t> </a:t>
            </a:r>
            <a:r>
              <a:rPr lang="en-US" dirty="0" err="1">
                <a:solidFill>
                  <a:schemeClr val="accent5"/>
                </a:solidFill>
                <a:latin typeface="+mj-lt"/>
              </a:rPr>
              <a:t>Technologiesから入手可能なその他のテクニカル・リソース</a:t>
            </a:r>
            <a:endParaRPr lang="en-US" dirty="0">
              <a:solidFill>
                <a:schemeClr val="accent5"/>
              </a:solidFill>
              <a:latin typeface="+mj-lt"/>
            </a:endParaRPr>
          </a:p>
        </p:txBody>
      </p:sp>
      <p:sp>
        <p:nvSpPr>
          <p:cNvPr id="4" name="Slide Number Placeholder 3"/>
          <p:cNvSpPr>
            <a:spLocks noGrp="1"/>
          </p:cNvSpPr>
          <p:nvPr>
            <p:ph type="sldNum" sz="quarter" idx="4"/>
          </p:nvPr>
        </p:nvSpPr>
        <p:spPr>
          <a:prstGeom prst="rect">
            <a:avLst/>
          </a:prstGeom>
        </p:spPr>
        <p:txBody>
          <a:bodyPr/>
          <a:lstStyle/>
          <a:p>
            <a:r>
              <a:rPr lang="en-US" altLang="en-US"/>
              <a:t>Page </a:t>
            </a:r>
            <a:fld id="{8BB90AAA-09E7-431A-A72C-6CAEF4B3EBCC}" type="slidenum">
              <a:rPr lang="en-US" altLang="en-US" smtClean="0"/>
              <a:pPr/>
              <a:t>28</a:t>
            </a:fld>
            <a:endParaRPr lang="en-US" alt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284825807"/>
              </p:ext>
            </p:extLst>
          </p:nvPr>
        </p:nvGraphicFramePr>
        <p:xfrm>
          <a:off x="1981200" y="1447800"/>
          <a:ext cx="8382000" cy="3545840"/>
        </p:xfrm>
        <a:graphic>
          <a:graphicData uri="http://schemas.openxmlformats.org/drawingml/2006/table">
            <a:tbl>
              <a:tblPr firstRow="1" bandRow="1">
                <a:tableStyleId>{FABFCF23-3B69-468F-B69F-88F6DE6A72F2}</a:tableStyleId>
              </a:tblPr>
              <a:tblGrid>
                <a:gridCol w="6705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70840">
                <a:tc>
                  <a:txBody>
                    <a:bodyPr/>
                    <a:lstStyle/>
                    <a:p>
                      <a:pPr algn="ctr">
                        <a:buNone/>
                      </a:pPr>
                      <a:r>
                        <a:rPr lang="en-US" sz="1600" b="1" i="0" dirty="0" err="1">
                          <a:latin typeface="+mj-lt"/>
                          <a:ea typeface="+mj-ea"/>
                          <a:cs typeface="+mn-cs"/>
                        </a:rPr>
                        <a:t>アプリケーション・ノート</a:t>
                      </a:r>
                      <a:endParaRPr lang="en-US" sz="1600" b="1" i="0" dirty="0">
                        <a:latin typeface="+mj-lt"/>
                        <a:ea typeface="+mj-ea"/>
                        <a:cs typeface="+mn-cs"/>
                      </a:endParaRPr>
                    </a:p>
                  </a:txBody>
                  <a:tcPr/>
                </a:tc>
                <a:tc>
                  <a:txBody>
                    <a:bodyPr/>
                    <a:lstStyle/>
                    <a:p>
                      <a:pPr algn="ctr">
                        <a:buNone/>
                      </a:pPr>
                      <a:r>
                        <a:rPr lang="en-US" sz="1600" b="1" i="0" dirty="0" err="1">
                          <a:latin typeface="+mj-lt"/>
                          <a:ea typeface="+mj-ea"/>
                          <a:cs typeface="+mn-cs"/>
                        </a:rPr>
                        <a:t>カタログ</a:t>
                      </a:r>
                      <a:r>
                        <a:rPr lang="en-US" sz="1600" b="1" i="0" baseline="0" dirty="0" err="1">
                          <a:latin typeface="+mj-lt"/>
                          <a:ea typeface="+mj-ea"/>
                          <a:cs typeface="+mn-cs"/>
                        </a:rPr>
                        <a:t>番号</a:t>
                      </a:r>
                      <a:endParaRPr lang="en-US" sz="1600" b="1" i="0" baseline="0" dirty="0">
                        <a:latin typeface="+mj-lt"/>
                        <a:ea typeface="+mj-ea"/>
                        <a:cs typeface="+mn-cs"/>
                      </a:endParaRPr>
                    </a:p>
                  </a:txBody>
                  <a:tcPr/>
                </a:tc>
                <a:extLst>
                  <a:ext uri="{0D108BD9-81ED-4DB2-BD59-A6C34878D82A}">
                    <a16:rowId xmlns:a16="http://schemas.microsoft.com/office/drawing/2014/main" val="10000"/>
                  </a:ext>
                </a:extLst>
              </a:tr>
              <a:tr h="370840">
                <a:tc>
                  <a:txBody>
                    <a:bodyPr/>
                    <a:lstStyle/>
                    <a:p>
                      <a:pPr algn="l">
                        <a:buNone/>
                      </a:pPr>
                      <a:r>
                        <a:rPr lang="ja-JP" altLang="en-US" sz="1600" b="0" i="0" dirty="0">
                          <a:latin typeface="+mj-lt"/>
                          <a:ea typeface="+mj-ea"/>
                          <a:cs typeface="+mn-cs"/>
                        </a:rPr>
                        <a:t>オシロスコープの基礎</a:t>
                      </a:r>
                      <a:endParaRPr lang="en-US" sz="1600" b="0" i="0" dirty="0">
                        <a:latin typeface="+mj-lt"/>
                        <a:ea typeface="+mj-ea"/>
                        <a:cs typeface="+mn-cs"/>
                      </a:endParaRPr>
                    </a:p>
                  </a:txBody>
                  <a:tcPr/>
                </a:tc>
                <a:tc>
                  <a:txBody>
                    <a:bodyPr/>
                    <a:lstStyle/>
                    <a:p>
                      <a:pPr algn="l">
                        <a:buNone/>
                      </a:pPr>
                      <a:r>
                        <a:rPr lang="en-US" sz="1600" b="0" i="0" dirty="0">
                          <a:latin typeface="+mj-lt"/>
                          <a:ea typeface="+mj-ea"/>
                          <a:cs typeface="+mn-cs"/>
                        </a:rPr>
                        <a:t>5989-8064JAJP</a:t>
                      </a:r>
                    </a:p>
                  </a:txBody>
                  <a:tcPr/>
                </a:tc>
                <a:extLst>
                  <a:ext uri="{0D108BD9-81ED-4DB2-BD59-A6C34878D82A}">
                    <a16:rowId xmlns:a16="http://schemas.microsoft.com/office/drawing/2014/main" val="10001"/>
                  </a:ext>
                </a:extLst>
              </a:tr>
              <a:tr h="370840">
                <a:tc>
                  <a:txBody>
                    <a:bodyPr/>
                    <a:lstStyle/>
                    <a:p>
                      <a:pPr algn="l">
                        <a:buNone/>
                      </a:pPr>
                      <a:r>
                        <a:rPr lang="ja-JP" altLang="en-US" sz="1600" b="0" i="0" dirty="0">
                          <a:latin typeface="+mj-lt"/>
                          <a:ea typeface="+mj-ea"/>
                          <a:cs typeface="+mn-cs"/>
                        </a:rPr>
                        <a:t>アプリケーションに最適な帯域幅を持つオシロスコープの選択</a:t>
                      </a:r>
                      <a:endParaRPr lang="en-US" sz="1600" b="0" i="0" dirty="0">
                        <a:latin typeface="+mj-lt"/>
                        <a:ea typeface="+mj-ea"/>
                        <a:cs typeface="+mn-cs"/>
                      </a:endParaRPr>
                    </a:p>
                  </a:txBody>
                  <a:tcPr/>
                </a:tc>
                <a:tc>
                  <a:txBody>
                    <a:bodyPr/>
                    <a:lstStyle/>
                    <a:p>
                      <a:pPr algn="l">
                        <a:buNone/>
                      </a:pPr>
                      <a:r>
                        <a:rPr lang="en-US" sz="1600" b="0" i="0" dirty="0">
                          <a:latin typeface="+mj-lt"/>
                          <a:ea typeface="+mj-ea"/>
                          <a:cs typeface="+mn-cs"/>
                        </a:rPr>
                        <a:t>5989-5733JAJP</a:t>
                      </a:r>
                    </a:p>
                  </a:txBody>
                  <a:tcPr/>
                </a:tc>
                <a:extLst>
                  <a:ext uri="{0D108BD9-81ED-4DB2-BD59-A6C34878D82A}">
                    <a16:rowId xmlns:a16="http://schemas.microsoft.com/office/drawing/2014/main" val="10002"/>
                  </a:ext>
                </a:extLst>
              </a:tr>
              <a:tr h="370840">
                <a:tc>
                  <a:txBody>
                    <a:bodyPr/>
                    <a:lstStyle/>
                    <a:p>
                      <a:pPr algn="l">
                        <a:buNone/>
                      </a:pPr>
                      <a:r>
                        <a:rPr lang="ja-JP" altLang="en-US" sz="1600" b="0" i="0" dirty="0">
                          <a:latin typeface="+mj-lt"/>
                          <a:ea typeface="+mj-ea"/>
                          <a:cs typeface="+mn-cs"/>
                        </a:rPr>
                        <a:t>オシロスコープのサンプリング・レートとサンプリング忠実度の評価</a:t>
                      </a:r>
                      <a:endParaRPr lang="en-US" sz="1600" b="0" i="0" dirty="0">
                        <a:latin typeface="+mj-lt"/>
                        <a:ea typeface="+mj-ea"/>
                        <a:cs typeface="+mn-cs"/>
                      </a:endParaRPr>
                    </a:p>
                  </a:txBody>
                  <a:tcPr/>
                </a:tc>
                <a:tc>
                  <a:txBody>
                    <a:bodyPr/>
                    <a:lstStyle/>
                    <a:p>
                      <a:pPr algn="l">
                        <a:buNone/>
                      </a:pPr>
                      <a:r>
                        <a:rPr lang="en-US" sz="1600" b="0" i="0" dirty="0">
                          <a:latin typeface="+mj-lt"/>
                          <a:ea typeface="+mj-ea"/>
                          <a:cs typeface="+mn-cs"/>
                        </a:rPr>
                        <a:t>5989-5732JAJP</a:t>
                      </a:r>
                    </a:p>
                  </a:txBody>
                  <a:tcPr/>
                </a:tc>
                <a:extLst>
                  <a:ext uri="{0D108BD9-81ED-4DB2-BD59-A6C34878D82A}">
                    <a16:rowId xmlns:a16="http://schemas.microsoft.com/office/drawing/2014/main" val="10003"/>
                  </a:ext>
                </a:extLst>
              </a:tr>
              <a:tr h="370840">
                <a:tc>
                  <a:txBody>
                    <a:bodyPr/>
                    <a:lstStyle/>
                    <a:p>
                      <a:pPr algn="l">
                        <a:buNone/>
                      </a:pPr>
                      <a:r>
                        <a:rPr lang="ja-JP" altLang="en-US" sz="1600" b="0" i="0" dirty="0">
                          <a:latin typeface="+mj-lt"/>
                          <a:ea typeface="+mj-ea"/>
                          <a:cs typeface="+mn-cs"/>
                        </a:rPr>
                        <a:t>オシロスコープの表示性能の評価</a:t>
                      </a:r>
                      <a:endParaRPr lang="en-US" sz="1600" b="0" i="0" dirty="0">
                        <a:latin typeface="+mj-lt"/>
                        <a:ea typeface="+mj-ea"/>
                        <a:cs typeface="+mn-cs"/>
                      </a:endParaRPr>
                    </a:p>
                  </a:txBody>
                  <a:tcPr/>
                </a:tc>
                <a:tc>
                  <a:txBody>
                    <a:bodyPr/>
                    <a:lstStyle/>
                    <a:p>
                      <a:pPr algn="l">
                        <a:buNone/>
                      </a:pPr>
                      <a:r>
                        <a:rPr lang="en-US" sz="1600" b="0" i="0" dirty="0">
                          <a:latin typeface="+mj-lt"/>
                          <a:ea typeface="+mj-ea"/>
                          <a:cs typeface="+mn-cs"/>
                        </a:rPr>
                        <a:t>5989-7885JAJP</a:t>
                      </a:r>
                    </a:p>
                  </a:txBody>
                  <a:tcPr/>
                </a:tc>
                <a:extLst>
                  <a:ext uri="{0D108BD9-81ED-4DB2-BD59-A6C34878D82A}">
                    <a16:rowId xmlns:a16="http://schemas.microsoft.com/office/drawing/2014/main" val="10004"/>
                  </a:ext>
                </a:extLst>
              </a:tr>
              <a:tr h="370840">
                <a:tc>
                  <a:txBody>
                    <a:bodyPr/>
                    <a:lstStyle/>
                    <a:p>
                      <a:pPr algn="l">
                        <a:buNone/>
                      </a:pPr>
                      <a:r>
                        <a:rPr lang="ja-JP" altLang="en-US" sz="1600" b="0" i="0" dirty="0">
                          <a:latin typeface="+mj-lt"/>
                          <a:ea typeface="+mj-ea"/>
                          <a:cs typeface="+mn-cs"/>
                        </a:rPr>
                        <a:t>アジレント・テスト・システム・ソリューションのご紹介</a:t>
                      </a:r>
                      <a:endParaRPr lang="en-US" sz="1600" b="0" i="0" dirty="0">
                        <a:latin typeface="+mj-lt"/>
                        <a:ea typeface="+mj-ea"/>
                        <a:cs typeface="+mn-cs"/>
                      </a:endParaRPr>
                    </a:p>
                  </a:txBody>
                  <a:tcPr/>
                </a:tc>
                <a:tc>
                  <a:txBody>
                    <a:bodyPr/>
                    <a:lstStyle/>
                    <a:p>
                      <a:pPr algn="l">
                        <a:buNone/>
                      </a:pPr>
                      <a:r>
                        <a:rPr lang="en-US" sz="1600" b="0" i="0" dirty="0">
                          <a:latin typeface="+mj-lt"/>
                          <a:ea typeface="+mj-ea"/>
                          <a:cs typeface="+mn-cs"/>
                        </a:rPr>
                        <a:t>5989-2003JAJP</a:t>
                      </a:r>
                    </a:p>
                  </a:txBody>
                  <a:tcPr/>
                </a:tc>
                <a:extLst>
                  <a:ext uri="{0D108BD9-81ED-4DB2-BD59-A6C34878D82A}">
                    <a16:rowId xmlns:a16="http://schemas.microsoft.com/office/drawing/2014/main" val="10005"/>
                  </a:ext>
                </a:extLst>
              </a:tr>
              <a:tr h="370840">
                <a:tc>
                  <a:txBody>
                    <a:bodyPr/>
                    <a:lstStyle/>
                    <a:p>
                      <a:pPr algn="l">
                        <a:buNone/>
                      </a:pPr>
                      <a:r>
                        <a:rPr lang="ja-JP" altLang="en-US" sz="1600" b="0" i="0" dirty="0">
                          <a:latin typeface="+mj-lt"/>
                          <a:ea typeface="+mj-ea"/>
                          <a:cs typeface="+mn-cs"/>
                        </a:rPr>
                        <a:t>オシロスコープ：垂直軸の雑音特性評価</a:t>
                      </a:r>
                      <a:endParaRPr lang="en-US" sz="1600" b="0" i="0" dirty="0">
                        <a:latin typeface="+mj-lt"/>
                        <a:ea typeface="+mj-ea"/>
                        <a:cs typeface="+mn-cs"/>
                      </a:endParaRPr>
                    </a:p>
                  </a:txBody>
                  <a:tcPr/>
                </a:tc>
                <a:tc>
                  <a:txBody>
                    <a:bodyPr/>
                    <a:lstStyle/>
                    <a:p>
                      <a:pPr algn="l">
                        <a:buNone/>
                      </a:pPr>
                      <a:r>
                        <a:rPr lang="en-US" sz="1600" b="0" i="0" dirty="0">
                          <a:latin typeface="+mj-lt"/>
                          <a:ea typeface="+mj-ea"/>
                          <a:cs typeface="+mn-cs"/>
                        </a:rPr>
                        <a:t>5989-3020JAJP</a:t>
                      </a:r>
                    </a:p>
                  </a:txBody>
                  <a:tcPr/>
                </a:tc>
                <a:extLst>
                  <a:ext uri="{0D108BD9-81ED-4DB2-BD59-A6C34878D82A}">
                    <a16:rowId xmlns:a16="http://schemas.microsoft.com/office/drawing/2014/main" val="10006"/>
                  </a:ext>
                </a:extLst>
              </a:tr>
              <a:tr h="370840">
                <a:tc>
                  <a:txBody>
                    <a:bodyPr/>
                    <a:lstStyle/>
                    <a:p>
                      <a:pPr algn="l">
                        <a:buNone/>
                      </a:pPr>
                      <a:r>
                        <a:rPr lang="ja-JP" altLang="en-US" sz="1600" b="0" i="0" dirty="0">
                          <a:latin typeface="+mj-lt"/>
                          <a:ea typeface="+mj-ea"/>
                          <a:cs typeface="+mn-cs"/>
                        </a:rPr>
                        <a:t>ミックスドシグナル・オシロスコープを使用したミックスド信号回路のデバッグ</a:t>
                      </a:r>
                      <a:endParaRPr lang="en-US" sz="1600" b="0" i="0" baseline="0" dirty="0">
                        <a:latin typeface="+mj-lt"/>
                        <a:ea typeface="+mj-ea"/>
                        <a:cs typeface="+mn-cs"/>
                      </a:endParaRPr>
                    </a:p>
                  </a:txBody>
                  <a:tcPr/>
                </a:tc>
                <a:tc>
                  <a:txBody>
                    <a:bodyPr/>
                    <a:lstStyle/>
                    <a:p>
                      <a:pPr algn="l">
                        <a:buNone/>
                      </a:pPr>
                      <a:r>
                        <a:rPr lang="en-US" sz="1600" b="0" i="0" dirty="0">
                          <a:latin typeface="+mj-lt"/>
                          <a:ea typeface="+mj-ea"/>
                          <a:cs typeface="+mn-cs"/>
                        </a:rPr>
                        <a:t>5989-3702JAJP</a:t>
                      </a:r>
                    </a:p>
                  </a:txBody>
                  <a:tcPr/>
                </a:tc>
                <a:extLst>
                  <a:ext uri="{0D108BD9-81ED-4DB2-BD59-A6C34878D82A}">
                    <a16:rowId xmlns:a16="http://schemas.microsoft.com/office/drawing/2014/main" val="10007"/>
                  </a:ext>
                </a:extLst>
              </a:tr>
              <a:tr h="370840">
                <a:tc>
                  <a:txBody>
                    <a:bodyPr/>
                    <a:lstStyle/>
                    <a:p>
                      <a:pPr algn="l">
                        <a:buNone/>
                      </a:pPr>
                      <a:r>
                        <a:rPr lang="en-US" sz="1600" b="0" i="0" dirty="0">
                          <a:latin typeface="+mj-lt"/>
                          <a:ea typeface="+mj-ea"/>
                          <a:cs typeface="+mn-cs"/>
                        </a:rPr>
                        <a:t>Evaluating Oscilloscope Segmented Memory for Serial Bus Applications</a:t>
                      </a:r>
                    </a:p>
                  </a:txBody>
                  <a:tcPr/>
                </a:tc>
                <a:tc>
                  <a:txBody>
                    <a:bodyPr/>
                    <a:lstStyle/>
                    <a:p>
                      <a:pPr algn="l">
                        <a:buNone/>
                      </a:pPr>
                      <a:r>
                        <a:rPr lang="en-US" sz="1600" b="0" i="0" dirty="0">
                          <a:latin typeface="+mj-lt"/>
                          <a:ea typeface="+mj-ea"/>
                          <a:cs typeface="+mn-cs"/>
                        </a:rPr>
                        <a:t>5990-5817EN</a:t>
                      </a:r>
                    </a:p>
                  </a:txBody>
                  <a:tcPr/>
                </a:tc>
                <a:extLst>
                  <a:ext uri="{0D108BD9-81ED-4DB2-BD59-A6C34878D82A}">
                    <a16:rowId xmlns:a16="http://schemas.microsoft.com/office/drawing/2014/main" val="10008"/>
                  </a:ext>
                </a:extLst>
              </a:tr>
            </a:tbl>
          </a:graphicData>
        </a:graphic>
      </p:graphicFrame>
      <p:sp>
        <p:nvSpPr>
          <p:cNvPr id="11" name="TextBox 10"/>
          <p:cNvSpPr txBox="1"/>
          <p:nvPr/>
        </p:nvSpPr>
        <p:spPr>
          <a:xfrm>
            <a:off x="3668907" y="5605046"/>
            <a:ext cx="5001690" cy="369332"/>
          </a:xfrm>
          <a:prstGeom prst="rect">
            <a:avLst/>
          </a:prstGeom>
          <a:noFill/>
        </p:spPr>
        <p:txBody>
          <a:bodyPr wrap="none" rtlCol="0">
            <a:spAutoFit/>
          </a:bodyPr>
          <a:lstStyle/>
          <a:p>
            <a:pPr algn="l">
              <a:buNone/>
            </a:pPr>
            <a:r>
              <a:rPr lang="en-US" b="1" dirty="0">
                <a:latin typeface="+mj-lt"/>
                <a:ea typeface="+mj-ea"/>
              </a:rPr>
              <a:t>“</a:t>
            </a:r>
            <a:r>
              <a:rPr lang="en-US" b="1" dirty="0" err="1">
                <a:latin typeface="+mj-lt"/>
                <a:ea typeface="+mj-ea"/>
              </a:rPr>
              <a:t>xxxx-xxxx”</a:t>
            </a:r>
            <a:r>
              <a:rPr lang="en-US" b="1" dirty="0" err="1">
                <a:latin typeface="+mn-ea"/>
              </a:rPr>
              <a:t>にはカタログ番号を入れてください</a:t>
            </a:r>
            <a:endParaRPr lang="en-US" b="1" dirty="0">
              <a:latin typeface="+mn-ea"/>
            </a:endParaRPr>
          </a:p>
        </p:txBody>
      </p:sp>
      <p:sp>
        <p:nvSpPr>
          <p:cNvPr id="8" name="TextBox 7"/>
          <p:cNvSpPr txBox="1"/>
          <p:nvPr/>
        </p:nvSpPr>
        <p:spPr>
          <a:xfrm>
            <a:off x="2246228" y="5204936"/>
            <a:ext cx="769954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2000" b="1" dirty="0"/>
              <a:t>http://literature.cdn.keysight.com/litweb/pdf/xxxx-xxxxEN.pdf</a:t>
            </a:r>
          </a:p>
        </p:txBody>
      </p:sp>
    </p:spTree>
    <p:extLst>
      <p:ext uri="{BB962C8B-B14F-4D97-AF65-F5344CB8AC3E}">
        <p14:creationId xmlns:p14="http://schemas.microsoft.com/office/powerpoint/2010/main" val="25834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2D8FDF33-8AC1-4837-BA63-164CF4C74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368" y="533400"/>
            <a:ext cx="6208803" cy="3492451"/>
          </a:xfrm>
          <a:prstGeom prst="rect">
            <a:avLst/>
          </a:prstGeom>
        </p:spPr>
      </p:pic>
      <p:sp>
        <p:nvSpPr>
          <p:cNvPr id="106498" name="Rectangle 2"/>
          <p:cNvSpPr>
            <a:spLocks noGrp="1" noChangeArrowheads="1"/>
          </p:cNvSpPr>
          <p:nvPr>
            <p:ph type="title"/>
          </p:nvPr>
        </p:nvSpPr>
        <p:spPr/>
        <p:txBody>
          <a:bodyPr/>
          <a:lstStyle/>
          <a:p>
            <a:r>
              <a:rPr lang="ja-JP" altLang="en-US" b="1" dirty="0">
                <a:latin typeface="Agilent TT Cond" pitchFamily="34" charset="0"/>
              </a:rPr>
              <a:t>質疑応答</a:t>
            </a:r>
            <a:endParaRPr lang="en-US" altLang="en-US" b="1" dirty="0">
              <a:latin typeface="Agilent TT Cond" pitchFamily="34" charset="0"/>
            </a:endParaRP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1985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Q</a:t>
            </a:r>
          </a:p>
        </p:txBody>
      </p:sp>
      <p:sp>
        <p:nvSpPr>
          <p:cNvPr id="106500" name="WordArt 4"/>
          <p:cNvSpPr>
            <a:spLocks noChangeArrowheads="1" noChangeShapeType="1" noTextEdit="1"/>
          </p:cNvSpPr>
          <p:nvPr/>
        </p:nvSpPr>
        <p:spPr bwMode="auto">
          <a:xfrm>
            <a:off x="3416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&amp;</a:t>
            </a:r>
          </a:p>
        </p:txBody>
      </p:sp>
      <p:sp>
        <p:nvSpPr>
          <p:cNvPr id="106501" name="WordArt 5"/>
          <p:cNvSpPr>
            <a:spLocks noChangeArrowheads="1" noChangeShapeType="1" noTextEdit="1"/>
          </p:cNvSpPr>
          <p:nvPr/>
        </p:nvSpPr>
        <p:spPr bwMode="auto">
          <a:xfrm>
            <a:off x="4164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a:t>
            </a:r>
          </a:p>
        </p:txBody>
      </p:sp>
    </p:spTree>
    <p:extLst>
      <p:ext uri="{BB962C8B-B14F-4D97-AF65-F5344CB8AC3E}">
        <p14:creationId xmlns:p14="http://schemas.microsoft.com/office/powerpoint/2010/main" val="321722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オシロスコープとは</a:t>
            </a:r>
            <a:r>
              <a:rPr lang="en-US" altLang="ja-JP" dirty="0"/>
              <a:t>?</a:t>
            </a:r>
            <a:endParaRPr lang="en-US" dirty="0"/>
          </a:p>
        </p:txBody>
      </p:sp>
      <p:sp>
        <p:nvSpPr>
          <p:cNvPr id="162819" name="Rectangle 3"/>
          <p:cNvSpPr>
            <a:spLocks noGrp="1" noChangeArrowheads="1"/>
          </p:cNvSpPr>
          <p:nvPr>
            <p:ph type="body" sz="quarter" idx="13"/>
          </p:nvPr>
        </p:nvSpPr>
        <p:spPr>
          <a:xfrm>
            <a:off x="2362200" y="3200401"/>
            <a:ext cx="7696200" cy="2538115"/>
          </a:xfrm>
        </p:spPr>
        <p:txBody>
          <a:bodyPr/>
          <a:lstStyle/>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オシロスコープは、電気入力信号を画面に表示できるトレースに変換します。つまり、電気を光に変換します。</a:t>
            </a:r>
          </a:p>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オシロスコープは、時間変動する電気信号の</a:t>
            </a:r>
            <a:r>
              <a:rPr lang="en-US" altLang="ja-JP" sz="1800" dirty="0">
                <a:solidFill>
                  <a:schemeClr val="tx1"/>
                </a:solidFill>
                <a:latin typeface="+mn-lt"/>
              </a:rPr>
              <a:t>2</a:t>
            </a:r>
            <a:r>
              <a:rPr lang="ja-JP" altLang="en-US" sz="1800" dirty="0">
                <a:solidFill>
                  <a:schemeClr val="tx1"/>
                </a:solidFill>
                <a:latin typeface="+mn-lt"/>
              </a:rPr>
              <a:t>次元（通常、電圧対時間）のグラフを動的に作成します。</a:t>
            </a:r>
          </a:p>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オシロスコープは、エンジニアや技術者がエレクトロニック・デザインのテスト、検証、デバッグに使用します。 </a:t>
            </a:r>
          </a:p>
          <a:p>
            <a:pPr marL="285750" indent="-285750">
              <a:buClr>
                <a:schemeClr val="accent1"/>
              </a:buClr>
              <a:buFont typeface="Arial Narrow" panose="020B0606020202030204" pitchFamily="34" charset="0"/>
              <a:buChar char="―"/>
            </a:pPr>
            <a:r>
              <a:rPr lang="ja-JP" altLang="en-US" sz="1800" dirty="0">
                <a:solidFill>
                  <a:schemeClr val="tx1"/>
                </a:solidFill>
                <a:latin typeface="+mn-lt"/>
              </a:rPr>
              <a:t>オシロスコープは、</a:t>
            </a:r>
            <a:r>
              <a:rPr lang="en-US" altLang="ja-JP" sz="1800" dirty="0">
                <a:solidFill>
                  <a:schemeClr val="tx1"/>
                </a:solidFill>
                <a:latin typeface="+mn-lt"/>
              </a:rPr>
              <a:t>EE/</a:t>
            </a:r>
            <a:r>
              <a:rPr lang="ja-JP" altLang="en-US" sz="1800" dirty="0">
                <a:solidFill>
                  <a:schemeClr val="tx1"/>
                </a:solidFill>
                <a:latin typeface="+mn-lt"/>
              </a:rPr>
              <a:t>物理学ラボで実験課題のテストに使用される、主要な測定器です。 </a:t>
            </a:r>
          </a:p>
        </p:txBody>
      </p:sp>
      <p:sp>
        <p:nvSpPr>
          <p:cNvPr id="6" name="Rectangle 5"/>
          <p:cNvSpPr/>
          <p:nvPr/>
        </p:nvSpPr>
        <p:spPr>
          <a:xfrm>
            <a:off x="4352260" y="2654595"/>
            <a:ext cx="3233578" cy="369332"/>
          </a:xfrm>
          <a:prstGeom prst="rect">
            <a:avLst/>
          </a:prstGeom>
        </p:spPr>
        <p:txBody>
          <a:bodyPr wrap="none">
            <a:spAutoFit/>
          </a:bodyPr>
          <a:lstStyle/>
          <a:p>
            <a:r>
              <a:rPr lang="en-US" dirty="0" err="1"/>
              <a:t>os·cil·lo·scope</a:t>
            </a:r>
            <a:r>
              <a:rPr lang="en-US" dirty="0"/>
              <a:t>   (ə-</a:t>
            </a:r>
            <a:r>
              <a:rPr lang="en-US" dirty="0" err="1"/>
              <a:t>sĭl'ə</a:t>
            </a:r>
            <a:r>
              <a:rPr lang="en-US" dirty="0"/>
              <a:t>-</a:t>
            </a:r>
            <a:r>
              <a:rPr lang="en-US" dirty="0" err="1"/>
              <a:t>skōp</a:t>
            </a:r>
            <a:r>
              <a:rPr lang="en-US" dirty="0"/>
              <a:t>')</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4495800" y="990601"/>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53557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用語（名称）</a:t>
            </a:r>
            <a:endParaRPr lang="en-US" dirty="0"/>
          </a:p>
        </p:txBody>
      </p:sp>
      <p:sp>
        <p:nvSpPr>
          <p:cNvPr id="162819" name="Rectangle 3"/>
          <p:cNvSpPr>
            <a:spLocks noGrp="1" noChangeArrowheads="1"/>
          </p:cNvSpPr>
          <p:nvPr>
            <p:ph type="body" sz="quarter" idx="13"/>
          </p:nvPr>
        </p:nvSpPr>
        <p:spPr>
          <a:xfrm>
            <a:off x="2209800" y="1069159"/>
            <a:ext cx="7239000" cy="457200"/>
          </a:xfrm>
        </p:spPr>
        <p:txBody>
          <a:bodyPr/>
          <a:lstStyle/>
          <a:p>
            <a:pPr>
              <a:spcBef>
                <a:spcPts val="0"/>
              </a:spcBef>
              <a:spcAft>
                <a:spcPts val="600"/>
              </a:spcAft>
            </a:pPr>
            <a:r>
              <a:rPr lang="en-US" sz="1800" u="sng" dirty="0" err="1">
                <a:solidFill>
                  <a:srgbClr val="000000"/>
                </a:solidFill>
                <a:latin typeface="+mn-lt"/>
              </a:rPr>
              <a:t>オシロスコープ</a:t>
            </a:r>
            <a:r>
              <a:rPr lang="en-US" sz="1800" dirty="0">
                <a:solidFill>
                  <a:srgbClr val="000000"/>
                </a:solidFill>
                <a:latin typeface="+mn-lt"/>
              </a:rPr>
              <a:t> – </a:t>
            </a:r>
            <a:r>
              <a:rPr lang="en-US" sz="1800" dirty="0" err="1">
                <a:solidFill>
                  <a:srgbClr val="000000"/>
                </a:solidFill>
                <a:latin typeface="+mn-lt"/>
              </a:rPr>
              <a:t>最も一般的に使用される用語</a:t>
            </a:r>
            <a:endParaRPr lang="en-US" sz="1800" dirty="0">
              <a:solidFill>
                <a:srgbClr val="000000"/>
              </a:solidFill>
              <a:latin typeface="+mn-lt"/>
            </a:endParaRPr>
          </a:p>
          <a:p>
            <a:pPr>
              <a:spcBef>
                <a:spcPts val="0"/>
              </a:spcBef>
              <a:spcAft>
                <a:spcPts val="600"/>
              </a:spcAft>
            </a:pPr>
            <a:r>
              <a:rPr lang="en-US" sz="1800" u="sng" dirty="0">
                <a:solidFill>
                  <a:srgbClr val="000000"/>
                </a:solidFill>
                <a:latin typeface="+mn-lt"/>
                <a:ea typeface="ＭＳ 明朝" pitchFamily="17" charset="-128"/>
              </a:rPr>
              <a:t>DSO</a:t>
            </a:r>
            <a:r>
              <a:rPr lang="en-US" sz="1800" dirty="0">
                <a:solidFill>
                  <a:srgbClr val="000000"/>
                </a:solidFill>
                <a:latin typeface="+mn-lt"/>
                <a:ea typeface="ＭＳ 明朝" pitchFamily="17" charset="-128"/>
              </a:rPr>
              <a:t> – </a:t>
            </a:r>
            <a:r>
              <a:rPr lang="en-US" sz="1800" u="sng" dirty="0">
                <a:solidFill>
                  <a:srgbClr val="000000"/>
                </a:solidFill>
                <a:latin typeface="+mn-lt"/>
                <a:ea typeface="ＭＳ 明朝" pitchFamily="17" charset="-128"/>
              </a:rPr>
              <a:t>D</a:t>
            </a:r>
            <a:r>
              <a:rPr lang="en-US" sz="1800" dirty="0">
                <a:solidFill>
                  <a:srgbClr val="000000"/>
                </a:solidFill>
                <a:latin typeface="+mn-lt"/>
                <a:ea typeface="ＭＳ 明朝" pitchFamily="17" charset="-128"/>
              </a:rPr>
              <a:t>igital </a:t>
            </a:r>
            <a:r>
              <a:rPr lang="en-US" sz="1800" u="sng" dirty="0">
                <a:solidFill>
                  <a:srgbClr val="000000"/>
                </a:solidFill>
                <a:latin typeface="+mn-lt"/>
                <a:ea typeface="ＭＳ 明朝" pitchFamily="17" charset="-128"/>
              </a:rPr>
              <a:t>S</a:t>
            </a:r>
            <a:r>
              <a:rPr lang="en-US" sz="1800" dirty="0">
                <a:solidFill>
                  <a:srgbClr val="000000"/>
                </a:solidFill>
                <a:latin typeface="+mn-lt"/>
                <a:ea typeface="ＭＳ 明朝" pitchFamily="17" charset="-128"/>
              </a:rPr>
              <a:t>torage </a:t>
            </a:r>
            <a:r>
              <a:rPr lang="en-US" sz="1800" u="sng" dirty="0">
                <a:solidFill>
                  <a:srgbClr val="000000"/>
                </a:solidFill>
                <a:latin typeface="+mn-lt"/>
                <a:ea typeface="ＭＳ 明朝" pitchFamily="17" charset="-128"/>
              </a:rPr>
              <a:t>O</a:t>
            </a:r>
            <a:r>
              <a:rPr lang="en-US" sz="1800" dirty="0">
                <a:solidFill>
                  <a:srgbClr val="000000"/>
                </a:solidFill>
                <a:latin typeface="+mn-lt"/>
                <a:ea typeface="ＭＳ 明朝" pitchFamily="17" charset="-128"/>
              </a:rPr>
              <a:t>scilloscope</a:t>
            </a:r>
            <a:br>
              <a:rPr lang="en-US" sz="1800" dirty="0">
                <a:solidFill>
                  <a:srgbClr val="000000"/>
                </a:solidFill>
                <a:latin typeface="+mn-lt"/>
                <a:ea typeface="ＭＳ 明朝" pitchFamily="17" charset="-128"/>
              </a:rPr>
            </a:br>
            <a:r>
              <a:rPr lang="en-US" sz="1800" dirty="0">
                <a:solidFill>
                  <a:srgbClr val="000000"/>
                </a:solidFill>
                <a:latin typeface="+mn-lt"/>
              </a:rPr>
              <a:t>（</a:t>
            </a:r>
            <a:r>
              <a:rPr lang="en-US" sz="1800" dirty="0" err="1">
                <a:solidFill>
                  <a:srgbClr val="000000"/>
                </a:solidFill>
                <a:latin typeface="+mn-lt"/>
              </a:rPr>
              <a:t>デジタル・ストレージ・オシロスコープ</a:t>
            </a:r>
            <a:r>
              <a:rPr lang="en-US" sz="1800" dirty="0">
                <a:solidFill>
                  <a:srgbClr val="000000"/>
                </a:solidFill>
                <a:latin typeface="+mn-lt"/>
              </a:rPr>
              <a:t>）</a:t>
            </a:r>
          </a:p>
          <a:p>
            <a:pPr>
              <a:spcBef>
                <a:spcPts val="0"/>
              </a:spcBef>
              <a:spcAft>
                <a:spcPts val="600"/>
              </a:spcAft>
            </a:pPr>
            <a:r>
              <a:rPr lang="en-US" sz="1800" u="sng" dirty="0" err="1">
                <a:solidFill>
                  <a:srgbClr val="000000"/>
                </a:solidFill>
                <a:latin typeface="+mn-lt"/>
              </a:rPr>
              <a:t>デジタル・オシロスコープ</a:t>
            </a:r>
            <a:endParaRPr lang="en-US" sz="1800" u="sng" dirty="0">
              <a:solidFill>
                <a:srgbClr val="000000"/>
              </a:solidFill>
              <a:latin typeface="+mn-lt"/>
            </a:endParaRPr>
          </a:p>
          <a:p>
            <a:pPr>
              <a:spcBef>
                <a:spcPts val="0"/>
              </a:spcBef>
              <a:spcAft>
                <a:spcPts val="600"/>
              </a:spcAft>
            </a:pPr>
            <a:r>
              <a:rPr lang="en-US" sz="1800" u="sng" dirty="0" err="1">
                <a:solidFill>
                  <a:srgbClr val="000000"/>
                </a:solidFill>
                <a:latin typeface="+mn-lt"/>
              </a:rPr>
              <a:t>デジタイジング・オシロスコープ</a:t>
            </a:r>
            <a:endParaRPr lang="en-US" sz="1800" u="sng" dirty="0">
              <a:solidFill>
                <a:srgbClr val="000000"/>
              </a:solidFill>
              <a:latin typeface="+mn-lt"/>
            </a:endParaRPr>
          </a:p>
          <a:p>
            <a:pPr>
              <a:spcBef>
                <a:spcPts val="0"/>
              </a:spcBef>
              <a:spcAft>
                <a:spcPts val="600"/>
              </a:spcAft>
            </a:pPr>
            <a:r>
              <a:rPr lang="en-US" sz="1800" u="sng" dirty="0" err="1">
                <a:solidFill>
                  <a:srgbClr val="000000"/>
                </a:solidFill>
                <a:latin typeface="+mn-lt"/>
              </a:rPr>
              <a:t>アナログ・オシロスコープ</a:t>
            </a:r>
            <a:r>
              <a:rPr lang="en-US" sz="1800" u="sng" dirty="0">
                <a:solidFill>
                  <a:srgbClr val="000000"/>
                </a:solidFill>
                <a:latin typeface="+mn-lt"/>
              </a:rPr>
              <a:t> </a:t>
            </a:r>
            <a:r>
              <a:rPr lang="en-US" sz="1800" dirty="0">
                <a:solidFill>
                  <a:srgbClr val="000000"/>
                </a:solidFill>
                <a:latin typeface="+mn-lt"/>
              </a:rPr>
              <a:t>– </a:t>
            </a:r>
            <a:r>
              <a:rPr lang="en-US" sz="1800" dirty="0" err="1">
                <a:solidFill>
                  <a:srgbClr val="000000"/>
                </a:solidFill>
                <a:latin typeface="+mn-lt"/>
              </a:rPr>
              <a:t>旧世代のオシロスコープですが、現在も出回ってい</a:t>
            </a:r>
            <a:br>
              <a:rPr lang="en-US" sz="1800" dirty="0">
                <a:solidFill>
                  <a:srgbClr val="000000"/>
                </a:solidFill>
                <a:latin typeface="+mn-lt"/>
              </a:rPr>
            </a:br>
            <a:r>
              <a:rPr lang="en-US" sz="1800" dirty="0" err="1">
                <a:solidFill>
                  <a:srgbClr val="000000"/>
                </a:solidFill>
                <a:latin typeface="+mn-lt"/>
              </a:rPr>
              <a:t>ます</a:t>
            </a:r>
            <a:r>
              <a:rPr lang="en-US" sz="1800" dirty="0">
                <a:solidFill>
                  <a:srgbClr val="000000"/>
                </a:solidFill>
                <a:latin typeface="+mn-lt"/>
              </a:rPr>
              <a:t>。</a:t>
            </a:r>
          </a:p>
          <a:p>
            <a:pPr>
              <a:spcBef>
                <a:spcPts val="0"/>
              </a:spcBef>
              <a:spcAft>
                <a:spcPts val="600"/>
              </a:spcAft>
            </a:pPr>
            <a:r>
              <a:rPr lang="en-US" sz="1800" u="sng" dirty="0">
                <a:solidFill>
                  <a:srgbClr val="000000"/>
                </a:solidFill>
                <a:latin typeface="+mn-lt"/>
                <a:ea typeface="ＭＳ 明朝" pitchFamily="17" charset="-128"/>
              </a:rPr>
              <a:t>CRO</a:t>
            </a:r>
            <a:r>
              <a:rPr lang="en-US" sz="1800" dirty="0">
                <a:solidFill>
                  <a:srgbClr val="000000"/>
                </a:solidFill>
                <a:latin typeface="+mn-lt"/>
                <a:ea typeface="ＭＳ 明朝" pitchFamily="17" charset="-128"/>
              </a:rPr>
              <a:t> – </a:t>
            </a:r>
            <a:r>
              <a:rPr lang="en-US" sz="1800" u="sng" dirty="0">
                <a:solidFill>
                  <a:srgbClr val="000000"/>
                </a:solidFill>
                <a:latin typeface="+mn-lt"/>
                <a:ea typeface="ＭＳ 明朝" pitchFamily="17" charset="-128"/>
              </a:rPr>
              <a:t>C</a:t>
            </a:r>
            <a:r>
              <a:rPr lang="en-US" sz="1800" dirty="0">
                <a:solidFill>
                  <a:srgbClr val="000000"/>
                </a:solidFill>
                <a:latin typeface="+mn-lt"/>
                <a:ea typeface="ＭＳ 明朝" pitchFamily="17" charset="-128"/>
              </a:rPr>
              <a:t>athode </a:t>
            </a:r>
            <a:r>
              <a:rPr lang="en-US" sz="1800" u="sng" dirty="0">
                <a:solidFill>
                  <a:srgbClr val="000000"/>
                </a:solidFill>
                <a:latin typeface="+mn-lt"/>
                <a:ea typeface="ＭＳ 明朝" pitchFamily="17" charset="-128"/>
              </a:rPr>
              <a:t>R</a:t>
            </a:r>
            <a:r>
              <a:rPr lang="en-US" sz="1800" dirty="0">
                <a:solidFill>
                  <a:srgbClr val="000000"/>
                </a:solidFill>
                <a:latin typeface="+mn-lt"/>
                <a:ea typeface="ＭＳ 明朝" pitchFamily="17" charset="-128"/>
              </a:rPr>
              <a:t>ay </a:t>
            </a:r>
            <a:r>
              <a:rPr lang="en-US" sz="1800" u="sng" dirty="0" err="1">
                <a:solidFill>
                  <a:srgbClr val="000000"/>
                </a:solidFill>
                <a:latin typeface="+mn-lt"/>
                <a:ea typeface="ＭＳ 明朝" pitchFamily="17" charset="-128"/>
              </a:rPr>
              <a:t>O</a:t>
            </a:r>
            <a:r>
              <a:rPr lang="en-US" sz="1800" dirty="0" err="1">
                <a:solidFill>
                  <a:srgbClr val="000000"/>
                </a:solidFill>
                <a:latin typeface="+mn-lt"/>
                <a:ea typeface="ＭＳ 明朝" pitchFamily="17" charset="-128"/>
              </a:rPr>
              <a:t>scilloscope</a:t>
            </a:r>
            <a:r>
              <a:rPr lang="en-US" sz="1800" dirty="0" err="1">
                <a:solidFill>
                  <a:srgbClr val="000000"/>
                </a:solidFill>
                <a:latin typeface="+mn-lt"/>
              </a:rPr>
              <a:t>（カソード・レイ・オシロスコープ</a:t>
            </a:r>
            <a:r>
              <a:rPr lang="en-US" sz="1800" dirty="0">
                <a:solidFill>
                  <a:srgbClr val="000000"/>
                </a:solidFill>
                <a:latin typeface="+mn-lt"/>
              </a:rPr>
              <a:t>、「クロウ」と発音）ほとんどのオシロスコープは、波形表示にブラウン管を使用することはなくなりましたが、オーストラリアやニュージーランドでは親しみを込めて</a:t>
            </a:r>
            <a:r>
              <a:rPr lang="en-US" sz="1800" dirty="0">
                <a:solidFill>
                  <a:srgbClr val="000000"/>
                </a:solidFill>
                <a:latin typeface="+mn-lt"/>
                <a:ea typeface="ＭＳ 明朝" pitchFamily="17" charset="-128"/>
              </a:rPr>
              <a:t>CRO</a:t>
            </a:r>
            <a:r>
              <a:rPr lang="en-US" sz="1800" dirty="0">
                <a:solidFill>
                  <a:srgbClr val="000000"/>
                </a:solidFill>
                <a:latin typeface="+mn-lt"/>
              </a:rPr>
              <a:t>と呼ばれています。</a:t>
            </a:r>
          </a:p>
          <a:p>
            <a:pPr>
              <a:spcBef>
                <a:spcPts val="0"/>
              </a:spcBef>
              <a:spcAft>
                <a:spcPts val="600"/>
              </a:spcAft>
            </a:pPr>
            <a:r>
              <a:rPr lang="en-US" sz="1800" u="sng" dirty="0" err="1">
                <a:solidFill>
                  <a:srgbClr val="000000"/>
                </a:solidFill>
                <a:latin typeface="+mn-lt"/>
                <a:ea typeface="ＭＳ 明朝" pitchFamily="17" charset="-128"/>
              </a:rPr>
              <a:t>O</a:t>
            </a:r>
            <a:r>
              <a:rPr lang="en-US" sz="1800" u="sng" dirty="0" err="1">
                <a:solidFill>
                  <a:srgbClr val="000000"/>
                </a:solidFill>
                <a:latin typeface="+mn-lt"/>
              </a:rPr>
              <a:t>スコープ</a:t>
            </a:r>
            <a:endParaRPr lang="en-US" sz="1800" u="sng" dirty="0">
              <a:solidFill>
                <a:srgbClr val="000000"/>
              </a:solidFill>
              <a:latin typeface="+mn-lt"/>
            </a:endParaRPr>
          </a:p>
          <a:p>
            <a:pPr>
              <a:spcBef>
                <a:spcPts val="0"/>
              </a:spcBef>
              <a:spcAft>
                <a:spcPts val="600"/>
              </a:spcAft>
            </a:pPr>
            <a:r>
              <a:rPr lang="en-US" sz="1800" u="sng" dirty="0">
                <a:solidFill>
                  <a:srgbClr val="000000"/>
                </a:solidFill>
                <a:latin typeface="+mn-lt"/>
                <a:ea typeface="ＭＳ 明朝" pitchFamily="17" charset="-128"/>
              </a:rPr>
              <a:t>MSO</a:t>
            </a:r>
            <a:r>
              <a:rPr lang="en-US" sz="1800" dirty="0">
                <a:solidFill>
                  <a:srgbClr val="000000"/>
                </a:solidFill>
                <a:latin typeface="+mn-lt"/>
                <a:ea typeface="ＭＳ 明朝" pitchFamily="17" charset="-128"/>
              </a:rPr>
              <a:t> – </a:t>
            </a:r>
            <a:r>
              <a:rPr lang="en-US" sz="1800" u="sng" dirty="0">
                <a:solidFill>
                  <a:srgbClr val="000000"/>
                </a:solidFill>
                <a:latin typeface="+mn-lt"/>
                <a:ea typeface="ＭＳ 明朝" pitchFamily="17" charset="-128"/>
              </a:rPr>
              <a:t>M</a:t>
            </a:r>
            <a:r>
              <a:rPr lang="en-US" sz="1800" dirty="0">
                <a:solidFill>
                  <a:srgbClr val="000000"/>
                </a:solidFill>
                <a:latin typeface="+mn-lt"/>
                <a:ea typeface="ＭＳ 明朝" pitchFamily="17" charset="-128"/>
              </a:rPr>
              <a:t>ixed </a:t>
            </a:r>
            <a:r>
              <a:rPr lang="en-US" sz="1800" u="sng" dirty="0">
                <a:solidFill>
                  <a:srgbClr val="000000"/>
                </a:solidFill>
                <a:latin typeface="+mn-lt"/>
                <a:ea typeface="ＭＳ 明朝" pitchFamily="17" charset="-128"/>
              </a:rPr>
              <a:t>S</a:t>
            </a:r>
            <a:r>
              <a:rPr lang="en-US" sz="1800" dirty="0">
                <a:solidFill>
                  <a:srgbClr val="000000"/>
                </a:solidFill>
                <a:latin typeface="+mn-lt"/>
                <a:ea typeface="ＭＳ 明朝" pitchFamily="17" charset="-128"/>
              </a:rPr>
              <a:t>ignal </a:t>
            </a:r>
            <a:r>
              <a:rPr lang="en-US" sz="1800" u="sng" dirty="0" err="1">
                <a:solidFill>
                  <a:srgbClr val="000000"/>
                </a:solidFill>
                <a:latin typeface="+mn-lt"/>
                <a:ea typeface="ＭＳ 明朝" pitchFamily="17" charset="-128"/>
              </a:rPr>
              <a:t>O</a:t>
            </a:r>
            <a:r>
              <a:rPr lang="en-US" sz="1800" dirty="0" err="1">
                <a:solidFill>
                  <a:srgbClr val="000000"/>
                </a:solidFill>
                <a:latin typeface="+mn-lt"/>
                <a:ea typeface="ＭＳ 明朝" pitchFamily="17" charset="-128"/>
              </a:rPr>
              <a:t>scilloscope</a:t>
            </a:r>
            <a:r>
              <a:rPr lang="en-US" sz="1800" dirty="0" err="1">
                <a:solidFill>
                  <a:srgbClr val="000000"/>
                </a:solidFill>
                <a:latin typeface="+mn-lt"/>
              </a:rPr>
              <a:t>（ミックスド・シグナル・オシロスコープ。ロジック・アナライザ収集チャネルを含む</a:t>
            </a:r>
            <a:r>
              <a:rPr lang="en-US" sz="1800" dirty="0">
                <a:solidFill>
                  <a:srgbClr val="000000"/>
                </a:solidFill>
                <a:latin typeface="+mn-lt"/>
              </a:rPr>
              <a:t>）</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8001000" y="593767"/>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174632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latin typeface="+mj-lt"/>
              </a:rPr>
              <a:t>プロービングの基本</a:t>
            </a:r>
            <a:endParaRPr lang="en-US" dirty="0">
              <a:latin typeface="+mj-lt"/>
            </a:endParaRPr>
          </a:p>
        </p:txBody>
      </p:sp>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ja-JP" altLang="en-US" dirty="0"/>
              <a:t>プローブは、被試験デバイスからオシロスコープの</a:t>
            </a:r>
            <a:r>
              <a:rPr lang="en-US" altLang="ja-JP" dirty="0"/>
              <a:t>BNC</a:t>
            </a:r>
            <a:r>
              <a:rPr lang="ja-JP" altLang="en-US" dirty="0"/>
              <a:t>入力に信号を伝送するために使用されます。</a:t>
            </a:r>
          </a:p>
          <a:p>
            <a:pPr marL="285750" indent="-285750">
              <a:buFont typeface="Arial" panose="020B0604020202020204" pitchFamily="34" charset="0"/>
              <a:buChar char="−"/>
            </a:pPr>
            <a:r>
              <a:rPr lang="ja-JP" altLang="en-US" kern="0" dirty="0"/>
              <a:t>目的（高周波アプリケーション、高電圧アプリケーション、電流など）に応じて、さまざまなプローブが使用されます。</a:t>
            </a:r>
          </a:p>
          <a:p>
            <a:pPr marL="285750" indent="-285750">
              <a:buFont typeface="Arial" panose="020B0604020202020204" pitchFamily="34" charset="0"/>
              <a:buChar char="−"/>
            </a:pPr>
            <a:r>
              <a:rPr lang="ja-JP" altLang="en-US" kern="0" dirty="0"/>
              <a:t>最も一般的に使用されるプローブのタイプは、「パッシブ</a:t>
            </a:r>
            <a:r>
              <a:rPr lang="en-US" altLang="ja-JP" kern="0" dirty="0"/>
              <a:t>10:1</a:t>
            </a:r>
            <a:r>
              <a:rPr lang="ja-JP" altLang="en-US" kern="0" dirty="0"/>
              <a:t>電圧ディバイダ・プローブ」です。</a:t>
            </a:r>
          </a:p>
          <a:p>
            <a:pPr marL="0" indent="0">
              <a:buNone/>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6248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154161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パッシブ</a:t>
            </a:r>
            <a:r>
              <a:rPr lang="en-US" altLang="ja-JP" dirty="0"/>
              <a:t>10:1</a:t>
            </a:r>
            <a:r>
              <a:rPr lang="ja-JP" altLang="en-US" dirty="0"/>
              <a:t>電圧ディバイダ・プローブ</a:t>
            </a:r>
            <a:endParaRPr lang="en-US" dirty="0"/>
          </a:p>
        </p:txBody>
      </p:sp>
      <p:sp>
        <p:nvSpPr>
          <p:cNvPr id="162819" name="Rectangle 3"/>
          <p:cNvSpPr>
            <a:spLocks noGrp="1" noChangeArrowheads="1"/>
          </p:cNvSpPr>
          <p:nvPr>
            <p:ph type="body" sz="quarter" idx="13"/>
          </p:nvPr>
        </p:nvSpPr>
        <p:spPr>
          <a:xfrm>
            <a:off x="2209800" y="4038600"/>
            <a:ext cx="7827818" cy="1688960"/>
          </a:xfrm>
        </p:spPr>
        <p:txBody>
          <a:bodyPr/>
          <a:lstStyle/>
          <a:p>
            <a:pPr>
              <a:spcBef>
                <a:spcPts val="0"/>
              </a:spcBef>
              <a:spcAft>
                <a:spcPts val="1200"/>
              </a:spcAft>
            </a:pPr>
            <a:r>
              <a:rPr lang="en-US" sz="1800" u="sng" dirty="0" err="1">
                <a:solidFill>
                  <a:srgbClr val="000000"/>
                </a:solidFill>
                <a:latin typeface="+mn-ea"/>
              </a:rPr>
              <a:t>パッシブ</a:t>
            </a:r>
            <a:r>
              <a:rPr lang="en-US" sz="1800" u="sng" dirty="0">
                <a:solidFill>
                  <a:srgbClr val="000000"/>
                </a:solidFill>
                <a:latin typeface="+mn-ea"/>
              </a:rPr>
              <a:t>：</a:t>
            </a:r>
            <a:r>
              <a:rPr lang="en-US" sz="1800" dirty="0">
                <a:solidFill>
                  <a:srgbClr val="000000"/>
                </a:solidFill>
                <a:latin typeface="+mn-ea"/>
              </a:rPr>
              <a:t> </a:t>
            </a:r>
            <a:r>
              <a:rPr lang="en-US" sz="1800" dirty="0" err="1">
                <a:solidFill>
                  <a:srgbClr val="000000"/>
                </a:solidFill>
                <a:latin typeface="+mn-ea"/>
              </a:rPr>
              <a:t>トランジスタ、増幅器などの能動素子が含まれていません</a:t>
            </a:r>
            <a:r>
              <a:rPr lang="en-US" sz="1800" dirty="0">
                <a:solidFill>
                  <a:srgbClr val="000000"/>
                </a:solidFill>
                <a:latin typeface="+mn-ea"/>
              </a:rPr>
              <a:t>。 </a:t>
            </a:r>
          </a:p>
          <a:p>
            <a:pPr>
              <a:spcBef>
                <a:spcPts val="0"/>
              </a:spcBef>
              <a:spcAft>
                <a:spcPts val="1200"/>
              </a:spcAft>
            </a:pPr>
            <a:r>
              <a:rPr lang="en-US" sz="1800" u="sng" dirty="0">
                <a:solidFill>
                  <a:srgbClr val="000000"/>
                </a:solidFill>
                <a:ea typeface="ＭＳ 明朝" pitchFamily="17" charset="-128"/>
              </a:rPr>
              <a:t>10:1</a:t>
            </a:r>
            <a:r>
              <a:rPr lang="en-US" sz="1800" u="sng" dirty="0">
                <a:solidFill>
                  <a:srgbClr val="000000"/>
                </a:solidFill>
                <a:latin typeface="+mn-ea"/>
              </a:rPr>
              <a:t>：</a:t>
            </a:r>
            <a:r>
              <a:rPr lang="en-US" sz="1800" dirty="0">
                <a:solidFill>
                  <a:srgbClr val="000000"/>
                </a:solidFill>
                <a:latin typeface="+mn-ea"/>
              </a:rPr>
              <a:t> オシロスコープの</a:t>
            </a:r>
            <a:r>
              <a:rPr lang="en-US" sz="1800" dirty="0">
                <a:solidFill>
                  <a:srgbClr val="000000"/>
                </a:solidFill>
                <a:ea typeface="ＭＳ 明朝" pitchFamily="17" charset="-128"/>
              </a:rPr>
              <a:t>BNC</a:t>
            </a:r>
            <a:r>
              <a:rPr lang="en-US" sz="1800" dirty="0">
                <a:solidFill>
                  <a:srgbClr val="000000"/>
                </a:solidFill>
                <a:latin typeface="+mn-ea"/>
              </a:rPr>
              <a:t>入力に印加される信号の振幅を</a:t>
            </a:r>
            <a:r>
              <a:rPr lang="en-US" sz="1800" dirty="0">
                <a:solidFill>
                  <a:srgbClr val="000000"/>
                </a:solidFill>
                <a:ea typeface="ＭＳ 明朝" pitchFamily="17" charset="-128"/>
              </a:rPr>
              <a:t>10</a:t>
            </a:r>
            <a:r>
              <a:rPr lang="en-US" sz="1800" dirty="0">
                <a:solidFill>
                  <a:srgbClr val="000000"/>
                </a:solidFill>
                <a:latin typeface="+mn-ea"/>
              </a:rPr>
              <a:t>分の</a:t>
            </a:r>
            <a:r>
              <a:rPr lang="en-US" sz="1800" dirty="0">
                <a:solidFill>
                  <a:srgbClr val="000000"/>
                </a:solidFill>
                <a:ea typeface="ＭＳ 明朝" pitchFamily="17" charset="-128"/>
              </a:rPr>
              <a:t>1</a:t>
            </a:r>
            <a:r>
              <a:rPr lang="en-US" sz="1800" dirty="0">
                <a:solidFill>
                  <a:srgbClr val="000000"/>
                </a:solidFill>
                <a:latin typeface="+mn-ea"/>
              </a:rPr>
              <a:t>に減少します。入力インピーダンスは</a:t>
            </a:r>
            <a:r>
              <a:rPr lang="en-US" sz="1800" dirty="0">
                <a:solidFill>
                  <a:srgbClr val="000000"/>
                </a:solidFill>
                <a:ea typeface="ＭＳ 明朝" pitchFamily="17" charset="-128"/>
              </a:rPr>
              <a:t>10</a:t>
            </a:r>
            <a:r>
              <a:rPr lang="en-US" sz="1800" dirty="0">
                <a:solidFill>
                  <a:srgbClr val="000000"/>
                </a:solidFill>
                <a:latin typeface="+mn-ea"/>
              </a:rPr>
              <a:t>倍に増加します。</a:t>
            </a:r>
            <a:endParaRPr lang="en-US" sz="2000" dirty="0"/>
          </a:p>
          <a:p>
            <a:pPr algn="ctr">
              <a:spcBef>
                <a:spcPts val="0"/>
              </a:spcBef>
            </a:pPr>
            <a:r>
              <a:rPr lang="en-US" sz="1800" b="1" dirty="0" err="1">
                <a:solidFill>
                  <a:srgbClr val="FF0000"/>
                </a:solidFill>
                <a:latin typeface="+mn-ea"/>
              </a:rPr>
              <a:t>注記：すべての測定は、グランドを基準にして実行する必要があります</a:t>
            </a:r>
            <a:r>
              <a:rPr lang="en-US" sz="1800" b="1" dirty="0">
                <a:solidFill>
                  <a:srgbClr val="FF0000"/>
                </a:solidFill>
                <a:latin typeface="+mn-ea"/>
              </a:rPr>
              <a:t>。</a:t>
            </a:r>
          </a:p>
          <a:p>
            <a:pPr marL="22860000" indent="-22860000">
              <a:spcBef>
                <a:spcPts val="0"/>
              </a:spcBef>
              <a:spcAft>
                <a:spcPts val="1200"/>
              </a:spcAft>
            </a:pPr>
            <a:endParaRPr lang="en-US" sz="2000" dirty="0">
              <a:solidFill>
                <a:srgbClr val="FF0000"/>
              </a:solidFill>
            </a:endParaRPr>
          </a:p>
        </p:txBody>
      </p:sp>
      <p:pic>
        <p:nvPicPr>
          <p:cNvPr id="84994" name="Picture 2"/>
          <p:cNvPicPr>
            <a:picLocks noChangeAspect="1" noChangeArrowheads="1"/>
          </p:cNvPicPr>
          <p:nvPr/>
        </p:nvPicPr>
        <p:blipFill>
          <a:blip r:embed="rId3" cstate="screen"/>
          <a:srcRect/>
          <a:stretch>
            <a:fillRect/>
          </a:stretch>
        </p:blipFill>
        <p:spPr bwMode="auto">
          <a:xfrm>
            <a:off x="1759527" y="1455597"/>
            <a:ext cx="3200400" cy="1803680"/>
          </a:xfrm>
          <a:prstGeom prst="rect">
            <a:avLst/>
          </a:prstGeom>
          <a:noFill/>
          <a:ln w="9525">
            <a:noFill/>
            <a:miter lim="800000"/>
            <a:headEnd/>
            <a:tailEnd/>
          </a:ln>
        </p:spPr>
      </p:pic>
      <p:sp>
        <p:nvSpPr>
          <p:cNvPr id="10" name="Rectangle 9"/>
          <p:cNvSpPr/>
          <p:nvPr/>
        </p:nvSpPr>
        <p:spPr bwMode="auto">
          <a:xfrm>
            <a:off x="9677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pic>
        <p:nvPicPr>
          <p:cNvPr id="1026" name="Picture 2"/>
          <p:cNvPicPr>
            <a:picLocks noChangeAspect="1" noChangeArrowheads="1"/>
          </p:cNvPicPr>
          <p:nvPr/>
        </p:nvPicPr>
        <p:blipFill>
          <a:blip r:embed="rId4" cstate="screen"/>
          <a:srcRect/>
          <a:stretch>
            <a:fillRect/>
          </a:stretch>
        </p:blipFill>
        <p:spPr bwMode="auto">
          <a:xfrm>
            <a:off x="4761016" y="1143001"/>
            <a:ext cx="5729796" cy="2233111"/>
          </a:xfrm>
          <a:prstGeom prst="rect">
            <a:avLst/>
          </a:prstGeom>
          <a:noFill/>
          <a:ln w="9525">
            <a:noFill/>
            <a:miter lim="800000"/>
            <a:headEnd/>
            <a:tailEnd/>
          </a:ln>
        </p:spPr>
      </p:pic>
      <p:sp>
        <p:nvSpPr>
          <p:cNvPr id="17" name="TextBox 16"/>
          <p:cNvSpPr txBox="1"/>
          <p:nvPr/>
        </p:nvSpPr>
        <p:spPr>
          <a:xfrm>
            <a:off x="6629401" y="3325826"/>
            <a:ext cx="3046027" cy="338554"/>
          </a:xfrm>
          <a:prstGeom prst="rect">
            <a:avLst/>
          </a:prstGeom>
          <a:noFill/>
        </p:spPr>
        <p:txBody>
          <a:bodyPr wrap="none" rtlCol="0">
            <a:spAutoFit/>
          </a:bodyPr>
          <a:lstStyle/>
          <a:p>
            <a:r>
              <a:rPr lang="en-US" sz="1600" dirty="0">
                <a:latin typeface="+mj-ea"/>
              </a:rPr>
              <a:t>パッシブ</a:t>
            </a:r>
            <a:r>
              <a:rPr lang="en-US" sz="1600" dirty="0"/>
              <a:t>10:1</a:t>
            </a:r>
            <a:r>
              <a:rPr lang="en-US" sz="1600" dirty="0">
                <a:latin typeface="+mj-ea"/>
              </a:rPr>
              <a:t>プローブ・モデル</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336859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5486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ja-JP" altLang="en-US" dirty="0"/>
              <a:t>低周波</a:t>
            </a:r>
            <a:r>
              <a:rPr lang="en-US" altLang="ja-JP" dirty="0"/>
              <a:t>/DC</a:t>
            </a:r>
            <a:r>
              <a:rPr lang="ja-JP" altLang="en-US" dirty="0"/>
              <a:t>モデル</a:t>
            </a:r>
            <a:endParaRPr lang="en-US" dirty="0"/>
          </a:p>
        </p:txBody>
      </p:sp>
      <p:sp>
        <p:nvSpPr>
          <p:cNvPr id="162819" name="Rectangle 3"/>
          <p:cNvSpPr>
            <a:spLocks noGrp="1" noChangeArrowheads="1"/>
          </p:cNvSpPr>
          <p:nvPr>
            <p:ph type="body" sz="quarter" idx="13"/>
          </p:nvPr>
        </p:nvSpPr>
        <p:spPr>
          <a:xfrm>
            <a:off x="2024743" y="3352800"/>
            <a:ext cx="8382000" cy="3505200"/>
          </a:xfrm>
        </p:spPr>
        <p:txBody>
          <a:bodyPr/>
          <a:lstStyle/>
          <a:p>
            <a:pPr marL="252000" indent="-252000">
              <a:spcBef>
                <a:spcPts val="0"/>
              </a:spcBef>
              <a:spcAft>
                <a:spcPts val="1200"/>
              </a:spcAft>
            </a:pPr>
            <a:r>
              <a:rPr lang="en-US" sz="1800" u="sng" dirty="0" err="1">
                <a:solidFill>
                  <a:srgbClr val="000000"/>
                </a:solidFill>
                <a:ea typeface="ＭＳ Ｐ明朝" pitchFamily="18" charset="-128"/>
              </a:rPr>
              <a:t>低周波</a:t>
            </a:r>
            <a:r>
              <a:rPr lang="en-US" sz="1800" u="sng" dirty="0">
                <a:solidFill>
                  <a:srgbClr val="000000"/>
                </a:solidFill>
                <a:ea typeface="ＭＳ Ｐ明朝" pitchFamily="18" charset="-128"/>
              </a:rPr>
              <a:t>/</a:t>
            </a:r>
            <a:r>
              <a:rPr lang="en-US" sz="1800" u="sng" dirty="0" err="1">
                <a:solidFill>
                  <a:srgbClr val="000000"/>
                </a:solidFill>
                <a:ea typeface="ＭＳ Ｐ明朝" pitchFamily="18" charset="-128"/>
              </a:rPr>
              <a:t>DC</a:t>
            </a:r>
            <a:r>
              <a:rPr lang="en-US" sz="1800" u="sng" dirty="0" err="1">
                <a:solidFill>
                  <a:srgbClr val="000000"/>
                </a:solidFill>
                <a:latin typeface="+mn-ea"/>
              </a:rPr>
              <a:t>モデル</a:t>
            </a:r>
            <a:r>
              <a:rPr lang="en-US" altLang="ja-JP" sz="1800" u="sng" dirty="0">
                <a:solidFill>
                  <a:srgbClr val="000000"/>
                </a:solidFill>
                <a:latin typeface="+mn-ea"/>
              </a:rPr>
              <a:t>： </a:t>
            </a:r>
            <a:r>
              <a:rPr lang="en-US" sz="1800" dirty="0">
                <a:solidFill>
                  <a:srgbClr val="000000"/>
                </a:solidFill>
                <a:ea typeface="ＭＳ Ｐ明朝" pitchFamily="18" charset="-128"/>
              </a:rPr>
              <a:t>9 M</a:t>
            </a:r>
            <a:r>
              <a:rPr lang="el-GR" sz="1800" dirty="0">
                <a:solidFill>
                  <a:srgbClr val="000000"/>
                </a:solidFill>
                <a:ea typeface="ＭＳ Ｐ明朝" pitchFamily="18" charset="-128"/>
              </a:rPr>
              <a:t>Ω</a:t>
            </a:r>
            <a:r>
              <a:rPr lang="en-US" sz="1800" dirty="0">
                <a:solidFill>
                  <a:srgbClr val="000000"/>
                </a:solidFill>
                <a:latin typeface="+mn-ea"/>
              </a:rPr>
              <a:t>抵抗とオシロスコープの</a:t>
            </a:r>
            <a:r>
              <a:rPr lang="en-US" sz="1800" dirty="0">
                <a:solidFill>
                  <a:srgbClr val="000000"/>
                </a:solidFill>
                <a:ea typeface="ＭＳ Ｐ明朝" pitchFamily="18" charset="-128"/>
              </a:rPr>
              <a:t>1 M</a:t>
            </a:r>
            <a:r>
              <a:rPr lang="el-GR" sz="1800" dirty="0">
                <a:solidFill>
                  <a:srgbClr val="000000"/>
                </a:solidFill>
                <a:ea typeface="ＭＳ Ｐ明朝" pitchFamily="18" charset="-128"/>
              </a:rPr>
              <a:t>Ω</a:t>
            </a:r>
            <a:r>
              <a:rPr lang="en-US" sz="1800" dirty="0" err="1">
                <a:solidFill>
                  <a:srgbClr val="000000"/>
                </a:solidFill>
                <a:latin typeface="+mn-ea"/>
              </a:rPr>
              <a:t>入力終端の直列接続に簡素化できます</a:t>
            </a:r>
            <a:r>
              <a:rPr lang="en-US" sz="1800" dirty="0">
                <a:solidFill>
                  <a:srgbClr val="000000"/>
                </a:solidFill>
                <a:latin typeface="+mn-ea"/>
              </a:rPr>
              <a:t>。</a:t>
            </a:r>
          </a:p>
          <a:p>
            <a:pPr marL="252000" indent="-252000">
              <a:spcBef>
                <a:spcPts val="0"/>
              </a:spcBef>
              <a:spcAft>
                <a:spcPts val="200"/>
              </a:spcAft>
            </a:pPr>
            <a:r>
              <a:rPr lang="en-US" sz="1800" u="sng" dirty="0" err="1">
                <a:solidFill>
                  <a:srgbClr val="000000"/>
                </a:solidFill>
                <a:latin typeface="+mn-ea"/>
              </a:rPr>
              <a:t>プローブの減衰比</a:t>
            </a:r>
            <a:r>
              <a:rPr lang="ja-JP" altLang="en-US" sz="1800" u="sng" dirty="0">
                <a:solidFill>
                  <a:srgbClr val="000000"/>
                </a:solidFill>
                <a:latin typeface="+mn-ea"/>
              </a:rPr>
              <a:t>：</a:t>
            </a:r>
            <a:endParaRPr lang="en-US" sz="1800" u="sng" dirty="0">
              <a:solidFill>
                <a:srgbClr val="000000"/>
              </a:solidFill>
              <a:latin typeface="+mn-ea"/>
            </a:endParaRPr>
          </a:p>
          <a:p>
            <a:pPr marL="504000" lvl="1" indent="-252000">
              <a:spcBef>
                <a:spcPts val="0"/>
              </a:spcBef>
              <a:spcAft>
                <a:spcPts val="200"/>
              </a:spcAft>
              <a:buClr>
                <a:srgbClr val="0099CC"/>
              </a:buClr>
              <a:buFont typeface="Wingdings" pitchFamily="2" charset="2"/>
              <a:buChar char="ü"/>
            </a:pPr>
            <a:r>
              <a:rPr lang="en-US" sz="1400" dirty="0" err="1">
                <a:solidFill>
                  <a:srgbClr val="000000"/>
                </a:solidFill>
                <a:ea typeface="ＭＳ Ｐ明朝" pitchFamily="18" charset="-128"/>
              </a:rPr>
              <a:t>Keysight</a:t>
            </a:r>
            <a:r>
              <a:rPr lang="en-US" sz="1400" dirty="0">
                <a:solidFill>
                  <a:srgbClr val="000000"/>
                </a:solidFill>
                <a:ea typeface="ＭＳ Ｐ明朝" pitchFamily="18" charset="-128"/>
              </a:rPr>
              <a:t> 3000 X</a:t>
            </a:r>
            <a:r>
              <a:rPr lang="en-US" sz="1400" dirty="0">
                <a:solidFill>
                  <a:srgbClr val="000000"/>
                </a:solidFill>
                <a:latin typeface="+mn-ea"/>
              </a:rPr>
              <a:t>シリーズなどのオシロスコープは、</a:t>
            </a:r>
            <a:r>
              <a:rPr lang="en-US" sz="1400" dirty="0">
                <a:solidFill>
                  <a:srgbClr val="000000"/>
                </a:solidFill>
                <a:ea typeface="ＭＳ Ｐ明朝" pitchFamily="18" charset="-128"/>
              </a:rPr>
              <a:t>10:1</a:t>
            </a:r>
            <a:r>
              <a:rPr lang="en-US" sz="1400" dirty="0">
                <a:solidFill>
                  <a:srgbClr val="000000"/>
                </a:solidFill>
                <a:latin typeface="+mn-ea"/>
              </a:rPr>
              <a:t>プローブを自動的に検出し、すべての垂直設定と電圧測定を、プローブ・チップを基準にして調整します。</a:t>
            </a:r>
          </a:p>
          <a:p>
            <a:pPr marL="504000" lvl="1" indent="-252000">
              <a:spcBef>
                <a:spcPts val="0"/>
              </a:spcBef>
              <a:spcAft>
                <a:spcPts val="200"/>
              </a:spcAft>
              <a:buClr>
                <a:srgbClr val="0099CC"/>
              </a:buClr>
              <a:buFont typeface="Wingdings" pitchFamily="2" charset="2"/>
              <a:buChar char="ü"/>
            </a:pPr>
            <a:r>
              <a:rPr lang="en-US" sz="1400" dirty="0" err="1">
                <a:solidFill>
                  <a:srgbClr val="000000"/>
                </a:solidFill>
                <a:ea typeface="ＭＳ Ｐ明朝" pitchFamily="18" charset="-128"/>
              </a:rPr>
              <a:t>Keysight</a:t>
            </a:r>
            <a:r>
              <a:rPr lang="en-US" sz="1400" dirty="0">
                <a:solidFill>
                  <a:srgbClr val="000000"/>
                </a:solidFill>
                <a:ea typeface="ＭＳ Ｐ明朝" pitchFamily="18" charset="-128"/>
              </a:rPr>
              <a:t> 2000 X</a:t>
            </a:r>
            <a:r>
              <a:rPr lang="en-US" sz="1400" dirty="0">
                <a:solidFill>
                  <a:srgbClr val="000000"/>
                </a:solidFill>
                <a:latin typeface="+mn-ea"/>
              </a:rPr>
              <a:t>シリーズなどのオシロスコープでは、</a:t>
            </a:r>
            <a:r>
              <a:rPr lang="en-US" sz="1400" dirty="0">
                <a:solidFill>
                  <a:srgbClr val="000000"/>
                </a:solidFill>
                <a:ea typeface="ＭＳ Ｐ明朝" pitchFamily="18" charset="-128"/>
              </a:rPr>
              <a:t>10:1</a:t>
            </a:r>
            <a:r>
              <a:rPr lang="en-US" sz="1400" dirty="0">
                <a:solidFill>
                  <a:srgbClr val="000000"/>
                </a:solidFill>
                <a:latin typeface="+mn-ea"/>
              </a:rPr>
              <a:t>のプローブ減衰比を手動で入力する必要があります。</a:t>
            </a:r>
          </a:p>
          <a:p>
            <a:pPr marL="36000">
              <a:lnSpc>
                <a:spcPct val="200000"/>
              </a:lnSpc>
              <a:spcBef>
                <a:spcPts val="0"/>
              </a:spcBef>
              <a:spcAft>
                <a:spcPts val="1200"/>
              </a:spcAft>
            </a:pPr>
            <a:r>
              <a:rPr lang="en-US" sz="1800" u="sng" dirty="0" err="1">
                <a:solidFill>
                  <a:srgbClr val="000000"/>
                </a:solidFill>
                <a:latin typeface="+mn-ea"/>
              </a:rPr>
              <a:t>ダイナミック</a:t>
            </a:r>
            <a:r>
              <a:rPr lang="en-US" sz="1800" u="sng" dirty="0">
                <a:solidFill>
                  <a:srgbClr val="000000"/>
                </a:solidFill>
                <a:ea typeface="ＭＳ Ｐ明朝" pitchFamily="18" charset="-128"/>
              </a:rPr>
              <a:t>/AC</a:t>
            </a:r>
            <a:r>
              <a:rPr lang="en-US" sz="1800" u="sng" dirty="0">
                <a:solidFill>
                  <a:srgbClr val="000000"/>
                </a:solidFill>
                <a:latin typeface="+mn-ea"/>
              </a:rPr>
              <a:t>モデル：</a:t>
            </a:r>
            <a:r>
              <a:rPr lang="en-US" sz="1800" dirty="0">
                <a:solidFill>
                  <a:srgbClr val="000000"/>
                </a:solidFill>
                <a:latin typeface="+mn-ea"/>
              </a:rPr>
              <a:t>後で説明します。ラボ</a:t>
            </a:r>
            <a:r>
              <a:rPr lang="en-US" sz="1800" dirty="0">
                <a:solidFill>
                  <a:srgbClr val="000000"/>
                </a:solidFill>
                <a:ea typeface="ＭＳ Ｐ明朝" pitchFamily="18" charset="-128"/>
              </a:rPr>
              <a:t>#5</a:t>
            </a:r>
            <a:r>
              <a:rPr lang="en-US" sz="1800" dirty="0">
                <a:solidFill>
                  <a:srgbClr val="000000"/>
                </a:solidFill>
                <a:latin typeface="+mn-ea"/>
              </a:rPr>
              <a:t>でも説明します。</a:t>
            </a:r>
          </a:p>
          <a:p>
            <a:pPr marL="22860000" indent="-22860000">
              <a:spcBef>
                <a:spcPts val="0"/>
              </a:spcBef>
              <a:spcAft>
                <a:spcPts val="1200"/>
              </a:spcAft>
            </a:pPr>
            <a:r>
              <a:rPr lang="en-US" sz="2000" dirty="0">
                <a:solidFill>
                  <a:srgbClr val="000000"/>
                </a:solidFill>
                <a:latin typeface="Arial"/>
              </a:rPr>
              <a:t>	</a:t>
            </a:r>
          </a:p>
        </p:txBody>
      </p:sp>
      <p:pic>
        <p:nvPicPr>
          <p:cNvPr id="84994" name="Picture 2"/>
          <p:cNvPicPr>
            <a:picLocks noChangeAspect="1" noChangeArrowheads="1"/>
          </p:cNvPicPr>
          <p:nvPr/>
        </p:nvPicPr>
        <p:blipFill>
          <a:blip r:embed="rId4" cstate="screen"/>
          <a:srcRect/>
          <a:stretch>
            <a:fillRect/>
          </a:stretch>
        </p:blipFill>
        <p:spPr bwMode="auto">
          <a:xfrm>
            <a:off x="1981200" y="1030489"/>
            <a:ext cx="3200400" cy="1803680"/>
          </a:xfrm>
          <a:prstGeom prst="rect">
            <a:avLst/>
          </a:prstGeom>
          <a:noFill/>
          <a:ln w="9525">
            <a:noFill/>
            <a:miter lim="800000"/>
            <a:headEnd/>
            <a:tailEnd/>
          </a:ln>
        </p:spPr>
      </p:pic>
      <p:sp>
        <p:nvSpPr>
          <p:cNvPr id="7" name="TextBox 6"/>
          <p:cNvSpPr txBox="1"/>
          <p:nvPr/>
        </p:nvSpPr>
        <p:spPr>
          <a:xfrm>
            <a:off x="6477001" y="2822294"/>
            <a:ext cx="3046027" cy="338554"/>
          </a:xfrm>
          <a:prstGeom prst="rect">
            <a:avLst/>
          </a:prstGeom>
          <a:noFill/>
        </p:spPr>
        <p:txBody>
          <a:bodyPr wrap="none" rtlCol="0">
            <a:spAutoFit/>
          </a:bodyPr>
          <a:lstStyle/>
          <a:p>
            <a:r>
              <a:rPr lang="en-US" sz="1600" dirty="0">
                <a:latin typeface="+mj-ea"/>
              </a:rPr>
              <a:t>パッシブ</a:t>
            </a:r>
            <a:r>
              <a:rPr lang="en-US" sz="1600" dirty="0"/>
              <a:t>10:1</a:t>
            </a:r>
            <a:r>
              <a:rPr lang="en-US" sz="1600" dirty="0">
                <a:latin typeface="+mj-ea"/>
              </a:rPr>
              <a:t>プローブ・モデル</a:t>
            </a: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41211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3515768" y="1166196"/>
            <a:ext cx="5475885" cy="3511928"/>
          </a:xfrm>
          <a:prstGeom prst="rect">
            <a:avLst/>
          </a:prstGeom>
        </p:spPr>
      </p:pic>
      <p:sp>
        <p:nvSpPr>
          <p:cNvPr id="162818" name="Rectangle 2"/>
          <p:cNvSpPr>
            <a:spLocks noGrp="1" noChangeArrowheads="1"/>
          </p:cNvSpPr>
          <p:nvPr>
            <p:ph type="title"/>
          </p:nvPr>
        </p:nvSpPr>
        <p:spPr>
          <a:xfrm>
            <a:off x="2275840" y="152400"/>
            <a:ext cx="7782560" cy="514350"/>
          </a:xfrm>
        </p:spPr>
        <p:txBody>
          <a:bodyPr/>
          <a:lstStyle/>
          <a:p>
            <a:r>
              <a:rPr lang="ja-JP" altLang="en-US" dirty="0"/>
              <a:t>オシロスコープのディスプレイについて</a:t>
            </a:r>
            <a:endParaRPr lang="en-US" dirty="0"/>
          </a:p>
        </p:txBody>
      </p:sp>
      <p:sp>
        <p:nvSpPr>
          <p:cNvPr id="162819" name="Rectangle 3"/>
          <p:cNvSpPr>
            <a:spLocks noGrp="1" noChangeArrowheads="1"/>
          </p:cNvSpPr>
          <p:nvPr>
            <p:ph type="body" sz="quarter" idx="13"/>
          </p:nvPr>
        </p:nvSpPr>
        <p:spPr>
          <a:xfrm>
            <a:off x="3105211" y="5181601"/>
            <a:ext cx="7239000" cy="1444539"/>
          </a:xfrm>
        </p:spPr>
        <p:txBody>
          <a:bodyPr/>
          <a:lstStyle/>
          <a:p>
            <a:pPr marL="342900" indent="-342900">
              <a:spcBef>
                <a:spcPts val="600"/>
              </a:spcBef>
              <a:buFont typeface="Arial Narrow" panose="020B0606020202030204" pitchFamily="34" charset="0"/>
              <a:buChar char="―"/>
            </a:pPr>
            <a:r>
              <a:rPr lang="ja-JP" altLang="en-US" sz="1800" dirty="0">
                <a:solidFill>
                  <a:schemeClr val="tx1"/>
                </a:solidFill>
                <a:latin typeface="+mn-lt"/>
              </a:rPr>
              <a:t>波形表示領域とグリッド・ライン（または目盛り）</a:t>
            </a:r>
          </a:p>
          <a:p>
            <a:pPr marL="342900" indent="-342900">
              <a:spcBef>
                <a:spcPts val="600"/>
              </a:spcBef>
              <a:buFont typeface="Arial Narrow" panose="020B0606020202030204" pitchFamily="34" charset="0"/>
              <a:buChar char="―"/>
            </a:pPr>
            <a:r>
              <a:rPr lang="ja-JP" altLang="en-US" sz="1800" dirty="0">
                <a:solidFill>
                  <a:schemeClr val="tx1"/>
                </a:solidFill>
                <a:latin typeface="+mn-lt"/>
              </a:rPr>
              <a:t>グリッド・ラインの垂直間隔は</a:t>
            </a:r>
            <a:r>
              <a:rPr lang="en-US" altLang="ja-JP" sz="1800" dirty="0">
                <a:solidFill>
                  <a:schemeClr val="tx1"/>
                </a:solidFill>
                <a:latin typeface="+mn-lt"/>
              </a:rPr>
              <a:t>V/div</a:t>
            </a:r>
            <a:r>
              <a:rPr lang="ja-JP" altLang="en-US" sz="1800" dirty="0">
                <a:solidFill>
                  <a:schemeClr val="tx1"/>
                </a:solidFill>
                <a:latin typeface="+mn-lt"/>
              </a:rPr>
              <a:t>設定と同じ</a:t>
            </a:r>
          </a:p>
          <a:p>
            <a:pPr marL="342900" indent="-342900">
              <a:spcBef>
                <a:spcPts val="600"/>
              </a:spcBef>
              <a:buFont typeface="Arial Narrow" panose="020B0606020202030204" pitchFamily="34" charset="0"/>
              <a:buChar char="―"/>
            </a:pPr>
            <a:r>
              <a:rPr lang="ja-JP" altLang="en-US" sz="1800" dirty="0">
                <a:solidFill>
                  <a:schemeClr val="tx1"/>
                </a:solidFill>
                <a:latin typeface="+mn-lt"/>
              </a:rPr>
              <a:t>グリッド・ラインの水平間隔は</a:t>
            </a:r>
            <a:r>
              <a:rPr lang="en-US" altLang="ja-JP" sz="1800" dirty="0">
                <a:solidFill>
                  <a:schemeClr val="tx1"/>
                </a:solidFill>
                <a:latin typeface="+mn-lt"/>
              </a:rPr>
              <a:t>sec/div</a:t>
            </a:r>
            <a:r>
              <a:rPr lang="ja-JP" altLang="en-US" sz="1800" dirty="0">
                <a:solidFill>
                  <a:schemeClr val="tx1"/>
                </a:solidFill>
                <a:latin typeface="+mn-lt"/>
              </a:rPr>
              <a:t>設定と同じ</a:t>
            </a:r>
          </a:p>
        </p:txBody>
      </p:sp>
      <p:sp>
        <p:nvSpPr>
          <p:cNvPr id="8" name="TextBox 7"/>
          <p:cNvSpPr txBox="1"/>
          <p:nvPr/>
        </p:nvSpPr>
        <p:spPr>
          <a:xfrm rot="16200000">
            <a:off x="2986009" y="2743988"/>
            <a:ext cx="697627" cy="400110"/>
          </a:xfrm>
          <a:prstGeom prst="rect">
            <a:avLst/>
          </a:prstGeom>
          <a:noFill/>
        </p:spPr>
        <p:txBody>
          <a:bodyPr wrap="none" rtlCol="0">
            <a:spAutoFit/>
          </a:bodyPr>
          <a:lstStyle/>
          <a:p>
            <a:r>
              <a:rPr lang="en-US" sz="2000" dirty="0" err="1"/>
              <a:t>電圧</a:t>
            </a:r>
            <a:endParaRPr lang="en-US" sz="2000" b="1" dirty="0">
              <a:solidFill>
                <a:prstClr val="black"/>
              </a:solidFill>
            </a:endParaRPr>
          </a:p>
        </p:txBody>
      </p:sp>
      <p:sp>
        <p:nvSpPr>
          <p:cNvPr id="9" name="TextBox 8"/>
          <p:cNvSpPr txBox="1"/>
          <p:nvPr/>
        </p:nvSpPr>
        <p:spPr>
          <a:xfrm>
            <a:off x="5897079" y="4659014"/>
            <a:ext cx="697627" cy="707886"/>
          </a:xfrm>
          <a:prstGeom prst="rect">
            <a:avLst/>
          </a:prstGeom>
          <a:noFill/>
        </p:spPr>
        <p:txBody>
          <a:bodyPr wrap="none" rtlCol="0">
            <a:spAutoFit/>
          </a:bodyPr>
          <a:lstStyle/>
          <a:p>
            <a:r>
              <a:rPr lang="en-US" sz="2000" dirty="0" err="1">
                <a:latin typeface="+mj-ea"/>
              </a:rPr>
              <a:t>時間</a:t>
            </a:r>
            <a:endParaRPr lang="en-US" sz="2000" dirty="0">
              <a:latin typeface="+mj-ea"/>
            </a:endParaRPr>
          </a:p>
          <a:p>
            <a:endParaRPr lang="en-US" sz="2000" b="1" dirty="0">
              <a:solidFill>
                <a:prstClr val="black"/>
              </a:solidFill>
            </a:endParaRPr>
          </a:p>
        </p:txBody>
      </p:sp>
      <p:cxnSp>
        <p:nvCxnSpPr>
          <p:cNvPr id="11" name="Straight Arrow Connector 10"/>
          <p:cNvCxnSpPr/>
          <p:nvPr/>
        </p:nvCxnSpPr>
        <p:spPr bwMode="auto">
          <a:xfrm rot="5400000" flipH="1" flipV="1">
            <a:off x="2799188" y="1858724"/>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2761882" y="4105830"/>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3688866" y="4887614"/>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6887678" y="4887614"/>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7544450" y="106769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1" name="Oval 20"/>
          <p:cNvSpPr/>
          <p:nvPr/>
        </p:nvSpPr>
        <p:spPr bwMode="auto">
          <a:xfrm>
            <a:off x="3596564" y="1082210"/>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2" name="TextBox 21"/>
          <p:cNvSpPr txBox="1"/>
          <p:nvPr/>
        </p:nvSpPr>
        <p:spPr>
          <a:xfrm>
            <a:off x="3687278" y="1443970"/>
            <a:ext cx="1492716" cy="338554"/>
          </a:xfrm>
          <a:prstGeom prst="rect">
            <a:avLst/>
          </a:prstGeom>
          <a:noFill/>
        </p:spPr>
        <p:txBody>
          <a:bodyPr wrap="none" rtlCol="0">
            <a:spAutoFit/>
          </a:bodyPr>
          <a:lstStyle/>
          <a:p>
            <a:r>
              <a:rPr lang="en-US" sz="1600" dirty="0" err="1">
                <a:solidFill>
                  <a:srgbClr val="FFFF00"/>
                </a:solidFill>
                <a:latin typeface="+mj-ea"/>
              </a:rPr>
              <a:t>垂直</a:t>
            </a:r>
            <a:r>
              <a:rPr lang="en-US" sz="1600" dirty="0">
                <a:solidFill>
                  <a:srgbClr val="FFFF00"/>
                </a:solidFill>
                <a:latin typeface="+mj-ea"/>
              </a:rPr>
              <a:t> </a:t>
            </a:r>
            <a:r>
              <a:rPr lang="en-US" sz="1600" b="1" dirty="0">
                <a:solidFill>
                  <a:srgbClr val="FFFF00"/>
                </a:solidFill>
              </a:rPr>
              <a:t>= 1 V/div</a:t>
            </a:r>
          </a:p>
        </p:txBody>
      </p:sp>
      <p:sp>
        <p:nvSpPr>
          <p:cNvPr id="23" name="TextBox 22"/>
          <p:cNvSpPr txBox="1"/>
          <p:nvPr/>
        </p:nvSpPr>
        <p:spPr>
          <a:xfrm>
            <a:off x="6811479" y="1443970"/>
            <a:ext cx="1588897" cy="338554"/>
          </a:xfrm>
          <a:prstGeom prst="rect">
            <a:avLst/>
          </a:prstGeom>
          <a:noFill/>
        </p:spPr>
        <p:txBody>
          <a:bodyPr wrap="none" rtlCol="0">
            <a:spAutoFit/>
          </a:bodyPr>
          <a:lstStyle/>
          <a:p>
            <a:r>
              <a:rPr lang="en-US" sz="1600" dirty="0" err="1">
                <a:solidFill>
                  <a:srgbClr val="FFFF00"/>
                </a:solidFill>
                <a:latin typeface="+mj-ea"/>
              </a:rPr>
              <a:t>水平</a:t>
            </a:r>
            <a:r>
              <a:rPr lang="en-US" sz="1600" b="1" dirty="0">
                <a:solidFill>
                  <a:srgbClr val="FFFF00"/>
                </a:solidFill>
              </a:rPr>
              <a:t> = 1 µs/div</a:t>
            </a:r>
          </a:p>
        </p:txBody>
      </p:sp>
      <p:cxnSp>
        <p:nvCxnSpPr>
          <p:cNvPr id="15" name="Straight Arrow Connector 14"/>
          <p:cNvCxnSpPr/>
          <p:nvPr/>
        </p:nvCxnSpPr>
        <p:spPr bwMode="auto">
          <a:xfrm rot="10800000" flipV="1">
            <a:off x="7887743" y="1868249"/>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7078118" y="1868249"/>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7363868" y="1725374"/>
            <a:ext cx="521297" cy="261610"/>
          </a:xfrm>
          <a:prstGeom prst="rect">
            <a:avLst/>
          </a:prstGeom>
          <a:noFill/>
        </p:spPr>
        <p:txBody>
          <a:bodyPr wrap="none" rtlCol="0">
            <a:spAutoFit/>
          </a:bodyPr>
          <a:lstStyle/>
          <a:p>
            <a:r>
              <a:rPr lang="en-US" sz="1100" b="1" dirty="0">
                <a:solidFill>
                  <a:srgbClr val="FFFF00"/>
                </a:solidFill>
              </a:rPr>
              <a:t>1 Div</a:t>
            </a:r>
          </a:p>
        </p:txBody>
      </p:sp>
      <p:cxnSp>
        <p:nvCxnSpPr>
          <p:cNvPr id="30" name="Straight Arrow Connector 29"/>
          <p:cNvCxnSpPr/>
          <p:nvPr/>
        </p:nvCxnSpPr>
        <p:spPr bwMode="auto">
          <a:xfrm rot="5400000" flipH="1" flipV="1">
            <a:off x="5455955" y="2300843"/>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5441669" y="1591231"/>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5334114" y="1824701"/>
            <a:ext cx="521297" cy="261610"/>
          </a:xfrm>
          <a:prstGeom prst="rect">
            <a:avLst/>
          </a:prstGeom>
          <a:noFill/>
        </p:spPr>
        <p:txBody>
          <a:bodyPr wrap="none" rtlCol="0">
            <a:spAutoFit/>
          </a:bodyPr>
          <a:lstStyle/>
          <a:p>
            <a:r>
              <a:rPr lang="en-US" sz="1100" b="1" dirty="0">
                <a:solidFill>
                  <a:srgbClr val="FFFF00"/>
                </a:solidFill>
              </a:rPr>
              <a:t>1 Div</a:t>
            </a: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335292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3444835" y="1291064"/>
            <a:ext cx="5475885" cy="3511928"/>
          </a:xfrm>
          <a:prstGeom prst="rect">
            <a:avLst/>
          </a:prstGeom>
        </p:spPr>
      </p:pic>
      <p:sp>
        <p:nvSpPr>
          <p:cNvPr id="162818" name="Rectangle 2"/>
          <p:cNvSpPr>
            <a:spLocks noGrp="1" noChangeArrowheads="1"/>
          </p:cNvSpPr>
          <p:nvPr>
            <p:ph type="title"/>
          </p:nvPr>
        </p:nvSpPr>
        <p:spPr/>
        <p:txBody>
          <a:bodyPr/>
          <a:lstStyle/>
          <a:p>
            <a:r>
              <a:rPr lang="ja-JP" altLang="en-US" dirty="0"/>
              <a:t>測定の実行 </a:t>
            </a:r>
            <a:r>
              <a:rPr lang="en-US" altLang="ja-JP" dirty="0"/>
              <a:t>– </a:t>
            </a:r>
            <a:r>
              <a:rPr lang="ja-JP" altLang="en-US" dirty="0"/>
              <a:t>目測</a:t>
            </a:r>
            <a:endParaRPr lang="en-US" dirty="0"/>
          </a:p>
        </p:txBody>
      </p:sp>
      <p:sp>
        <p:nvSpPr>
          <p:cNvPr id="2" name="Content Placeholder 1"/>
          <p:cNvSpPr>
            <a:spLocks noGrp="1"/>
          </p:cNvSpPr>
          <p:nvPr>
            <p:ph idx="1"/>
          </p:nvPr>
        </p:nvSpPr>
        <p:spPr>
          <a:xfrm>
            <a:off x="2492335" y="4876801"/>
            <a:ext cx="7172326" cy="1143001"/>
          </a:xfrm>
        </p:spPr>
        <p:txBody>
          <a:bodyPr/>
          <a:lstStyle/>
          <a:p>
            <a:pPr marL="285750" indent="-285750">
              <a:spcBef>
                <a:spcPts val="600"/>
              </a:spcBef>
              <a:buFont typeface="Arial" panose="020B0604020202020204" pitchFamily="34" charset="0"/>
              <a:buChar char="−"/>
            </a:pPr>
            <a:r>
              <a:rPr lang="ja-JP" altLang="en-US" dirty="0"/>
              <a:t>周期 </a:t>
            </a:r>
            <a:r>
              <a:rPr lang="en-US" altLang="ja-JP" dirty="0"/>
              <a:t>(</a:t>
            </a:r>
            <a:r>
              <a:rPr lang="en-US" dirty="0"/>
              <a:t>T)＝4</a:t>
            </a:r>
            <a:r>
              <a:rPr lang="ja-JP" altLang="en-US" dirty="0"/>
              <a:t>目盛り</a:t>
            </a:r>
            <a:r>
              <a:rPr lang="en-US" altLang="ja-JP" dirty="0"/>
              <a:t>×1 µ</a:t>
            </a:r>
            <a:r>
              <a:rPr lang="en-US" dirty="0"/>
              <a:t>s/div＝4 µs、</a:t>
            </a:r>
            <a:r>
              <a:rPr lang="ja-JP" altLang="en-US" dirty="0"/>
              <a:t>周波数＝</a:t>
            </a:r>
            <a:r>
              <a:rPr lang="en-US" altLang="ja-JP" dirty="0"/>
              <a:t>1/</a:t>
            </a:r>
            <a:r>
              <a:rPr lang="en-US" dirty="0"/>
              <a:t>T＝250 kHz</a:t>
            </a:r>
          </a:p>
          <a:p>
            <a:pPr marL="285750" indent="-285750">
              <a:spcBef>
                <a:spcPts val="600"/>
              </a:spcBef>
              <a:buFont typeface="Arial" panose="020B0604020202020204" pitchFamily="34" charset="0"/>
              <a:buChar char="−"/>
            </a:pPr>
            <a:r>
              <a:rPr lang="en-US" dirty="0"/>
              <a:t>V p-p＝6</a:t>
            </a:r>
            <a:r>
              <a:rPr lang="ja-JP" altLang="en-US" dirty="0"/>
              <a:t>目盛り</a:t>
            </a:r>
            <a:r>
              <a:rPr lang="en-US" altLang="ja-JP" dirty="0"/>
              <a:t>×1 </a:t>
            </a:r>
            <a:r>
              <a:rPr lang="en-US" dirty="0"/>
              <a:t>V/div＝6 V p-p</a:t>
            </a:r>
          </a:p>
          <a:p>
            <a:pPr marL="285750" indent="-285750">
              <a:spcBef>
                <a:spcPts val="600"/>
              </a:spcBef>
              <a:buFont typeface="Arial" panose="020B0604020202020204" pitchFamily="34" charset="0"/>
              <a:buChar char="−"/>
            </a:pPr>
            <a:r>
              <a:rPr lang="en-US" dirty="0"/>
              <a:t>V max＝＋4</a:t>
            </a:r>
            <a:r>
              <a:rPr lang="ja-JP" altLang="en-US" dirty="0"/>
              <a:t>目盛り</a:t>
            </a:r>
            <a:r>
              <a:rPr lang="en-US" altLang="ja-JP" dirty="0"/>
              <a:t>×1 </a:t>
            </a:r>
            <a:r>
              <a:rPr lang="en-US" dirty="0"/>
              <a:t>V/div＝ ＋ 4 V、</a:t>
            </a:r>
            <a:r>
              <a:rPr lang="en-US" dirty="0">
                <a:solidFill>
                  <a:srgbClr val="FF0000"/>
                </a:solidFill>
              </a:rPr>
              <a:t>V min = ?</a:t>
            </a:r>
          </a:p>
          <a:p>
            <a:endParaRPr lang="en-US" dirty="0"/>
          </a:p>
        </p:txBody>
      </p:sp>
      <p:sp>
        <p:nvSpPr>
          <p:cNvPr id="8" name="TextBox 7"/>
          <p:cNvSpPr txBox="1"/>
          <p:nvPr/>
        </p:nvSpPr>
        <p:spPr>
          <a:xfrm rot="16200000">
            <a:off x="5355559" y="2958662"/>
            <a:ext cx="631904" cy="307777"/>
          </a:xfrm>
          <a:prstGeom prst="rect">
            <a:avLst/>
          </a:prstGeom>
          <a:noFill/>
        </p:spPr>
        <p:txBody>
          <a:bodyPr wrap="none" rtlCol="0">
            <a:spAutoFit/>
          </a:bodyPr>
          <a:lstStyle/>
          <a:p>
            <a:r>
              <a:rPr lang="en-US" sz="1400" b="1" dirty="0">
                <a:solidFill>
                  <a:srgbClr val="FFFF00"/>
                </a:solidFill>
              </a:rPr>
              <a:t>V p-p</a:t>
            </a:r>
          </a:p>
        </p:txBody>
      </p:sp>
      <p:sp>
        <p:nvSpPr>
          <p:cNvPr id="9" name="TextBox 8"/>
          <p:cNvSpPr txBox="1"/>
          <p:nvPr/>
        </p:nvSpPr>
        <p:spPr>
          <a:xfrm>
            <a:off x="6468676" y="4363788"/>
            <a:ext cx="543739" cy="307777"/>
          </a:xfrm>
          <a:prstGeom prst="rect">
            <a:avLst/>
          </a:prstGeom>
          <a:noFill/>
        </p:spPr>
        <p:txBody>
          <a:bodyPr wrap="none" rtlCol="0">
            <a:spAutoFit/>
          </a:bodyPr>
          <a:lstStyle/>
          <a:p>
            <a:r>
              <a:rPr lang="en-US" sz="1400" dirty="0" err="1">
                <a:solidFill>
                  <a:srgbClr val="FFFF00"/>
                </a:solidFill>
                <a:latin typeface="+mj-ea"/>
              </a:rPr>
              <a:t>周</a:t>
            </a:r>
            <a:r>
              <a:rPr lang="en-US" sz="1400" dirty="0" err="1">
                <a:solidFill>
                  <a:srgbClr val="FFFF00"/>
                </a:solidFill>
              </a:rPr>
              <a:t>期</a:t>
            </a:r>
            <a:endParaRPr lang="en-US" sz="1400" b="1" dirty="0">
              <a:solidFill>
                <a:srgbClr val="FFFF00"/>
              </a:solidFill>
            </a:endParaRPr>
          </a:p>
        </p:txBody>
      </p:sp>
      <p:cxnSp>
        <p:nvCxnSpPr>
          <p:cNvPr id="12" name="Straight Arrow Connector 11"/>
          <p:cNvCxnSpPr/>
          <p:nvPr/>
        </p:nvCxnSpPr>
        <p:spPr bwMode="auto">
          <a:xfrm rot="16200000" flipH="1">
            <a:off x="5283500" y="3900500"/>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7272978" y="4498192"/>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7473517" y="1192564"/>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1" name="Oval 20"/>
          <p:cNvSpPr/>
          <p:nvPr/>
        </p:nvSpPr>
        <p:spPr bwMode="auto">
          <a:xfrm>
            <a:off x="3525631" y="1207078"/>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2" name="TextBox 21"/>
          <p:cNvSpPr txBox="1"/>
          <p:nvPr/>
        </p:nvSpPr>
        <p:spPr>
          <a:xfrm>
            <a:off x="3616345" y="1568839"/>
            <a:ext cx="1324402" cy="307777"/>
          </a:xfrm>
          <a:prstGeom prst="rect">
            <a:avLst/>
          </a:prstGeom>
          <a:noFill/>
        </p:spPr>
        <p:txBody>
          <a:bodyPr wrap="none" rtlCol="0">
            <a:spAutoFit/>
          </a:bodyPr>
          <a:lstStyle/>
          <a:p>
            <a:r>
              <a:rPr lang="en-US" sz="1400" dirty="0" err="1">
                <a:solidFill>
                  <a:srgbClr val="FFFF00"/>
                </a:solidFill>
                <a:latin typeface="+mj-ea"/>
              </a:rPr>
              <a:t>垂直</a:t>
            </a:r>
            <a:r>
              <a:rPr lang="en-US" sz="1400" dirty="0">
                <a:solidFill>
                  <a:srgbClr val="FFFF00"/>
                </a:solidFill>
                <a:latin typeface="+mj-ea"/>
              </a:rPr>
              <a:t> </a:t>
            </a:r>
            <a:r>
              <a:rPr lang="en-US" sz="1400" b="1" dirty="0">
                <a:solidFill>
                  <a:srgbClr val="FFFF00"/>
                </a:solidFill>
              </a:rPr>
              <a:t>= 1 V/div</a:t>
            </a:r>
          </a:p>
        </p:txBody>
      </p:sp>
      <p:sp>
        <p:nvSpPr>
          <p:cNvPr id="23" name="TextBox 22"/>
          <p:cNvSpPr txBox="1"/>
          <p:nvPr/>
        </p:nvSpPr>
        <p:spPr>
          <a:xfrm>
            <a:off x="6740545" y="1568839"/>
            <a:ext cx="1407758" cy="307777"/>
          </a:xfrm>
          <a:prstGeom prst="rect">
            <a:avLst/>
          </a:prstGeom>
          <a:noFill/>
        </p:spPr>
        <p:txBody>
          <a:bodyPr wrap="none" rtlCol="0">
            <a:spAutoFit/>
          </a:bodyPr>
          <a:lstStyle/>
          <a:p>
            <a:r>
              <a:rPr lang="en-US" sz="1400" dirty="0" err="1">
                <a:solidFill>
                  <a:srgbClr val="FFFF00"/>
                </a:solidFill>
                <a:latin typeface="+mj-ea"/>
              </a:rPr>
              <a:t>水平</a:t>
            </a:r>
            <a:r>
              <a:rPr lang="en-US" sz="1400" dirty="0">
                <a:solidFill>
                  <a:srgbClr val="FFFF00"/>
                </a:solidFill>
                <a:latin typeface="+mj-ea"/>
              </a:rPr>
              <a:t> </a:t>
            </a:r>
            <a:r>
              <a:rPr lang="en-US" sz="1400" b="1" dirty="0">
                <a:solidFill>
                  <a:srgbClr val="FFFF00"/>
                </a:solidFill>
              </a:rPr>
              <a:t>= 1 µs/div</a:t>
            </a:r>
          </a:p>
        </p:txBody>
      </p:sp>
      <p:cxnSp>
        <p:nvCxnSpPr>
          <p:cNvPr id="17" name="Straight Arrow Connector 16"/>
          <p:cNvCxnSpPr/>
          <p:nvPr/>
        </p:nvCxnSpPr>
        <p:spPr bwMode="auto">
          <a:xfrm rot="5400000" flipH="1" flipV="1">
            <a:off x="5245400" y="2305742"/>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5716323" y="4498192"/>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4286437" y="2492716"/>
            <a:ext cx="713657" cy="307777"/>
          </a:xfrm>
          <a:prstGeom prst="rect">
            <a:avLst/>
          </a:prstGeom>
          <a:noFill/>
        </p:spPr>
        <p:txBody>
          <a:bodyPr wrap="none" rtlCol="0">
            <a:spAutoFit/>
          </a:bodyPr>
          <a:lstStyle/>
          <a:p>
            <a:r>
              <a:rPr lang="en-US" sz="1400" b="1" dirty="0">
                <a:solidFill>
                  <a:srgbClr val="FFFF00"/>
                </a:solidFill>
              </a:rPr>
              <a:t>V max</a:t>
            </a:r>
          </a:p>
        </p:txBody>
      </p:sp>
      <p:cxnSp>
        <p:nvCxnSpPr>
          <p:cNvPr id="33" name="Straight Arrow Connector 32"/>
          <p:cNvCxnSpPr/>
          <p:nvPr/>
        </p:nvCxnSpPr>
        <p:spPr bwMode="auto">
          <a:xfrm rot="5400000" flipH="1" flipV="1">
            <a:off x="4464803" y="2097098"/>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4425909" y="3286252"/>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539835" y="2968500"/>
            <a:ext cx="1905000" cy="738664"/>
          </a:xfrm>
          <a:prstGeom prst="rect">
            <a:avLst/>
          </a:prstGeom>
          <a:noFill/>
        </p:spPr>
        <p:txBody>
          <a:bodyPr wrap="square" rtlCol="0">
            <a:spAutoFit/>
          </a:bodyPr>
          <a:lstStyle/>
          <a:p>
            <a:pPr algn="ctr"/>
            <a:r>
              <a:rPr lang="ja-JP" altLang="en-US" sz="1400" b="1" dirty="0">
                <a:solidFill>
                  <a:prstClr val="black"/>
                </a:solidFill>
              </a:rPr>
              <a:t>グランド・レベル</a:t>
            </a:r>
            <a:br>
              <a:rPr lang="ja-JP" altLang="en-US" sz="1400" b="1" dirty="0">
                <a:solidFill>
                  <a:prstClr val="black"/>
                </a:solidFill>
              </a:rPr>
            </a:br>
            <a:r>
              <a:rPr lang="ja-JP" altLang="en-US" sz="1400" b="1" dirty="0">
                <a:solidFill>
                  <a:prstClr val="black"/>
                </a:solidFill>
              </a:rPr>
              <a:t>（</a:t>
            </a:r>
            <a:r>
              <a:rPr lang="en-US" altLang="ja-JP" sz="1400" b="1" dirty="0">
                <a:solidFill>
                  <a:prstClr val="black"/>
                </a:solidFill>
              </a:rPr>
              <a:t>0.0 V</a:t>
            </a:r>
            <a:r>
              <a:rPr lang="ja-JP" altLang="en-US" sz="1400" b="1" dirty="0">
                <a:solidFill>
                  <a:prstClr val="black"/>
                </a:solidFill>
              </a:rPr>
              <a:t>）インジケータ</a:t>
            </a:r>
          </a:p>
        </p:txBody>
      </p:sp>
      <p:cxnSp>
        <p:nvCxnSpPr>
          <p:cNvPr id="44" name="Straight Arrow Connector 43"/>
          <p:cNvCxnSpPr/>
          <p:nvPr/>
        </p:nvCxnSpPr>
        <p:spPr bwMode="auto">
          <a:xfrm>
            <a:off x="2987634" y="3554770"/>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Oval 25"/>
          <p:cNvSpPr/>
          <p:nvPr/>
        </p:nvSpPr>
        <p:spPr bwMode="auto">
          <a:xfrm>
            <a:off x="3383148" y="3402364"/>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70" name="Rectangle 3"/>
          <p:cNvSpPr txBox="1">
            <a:spLocks noChangeArrowheads="1"/>
          </p:cNvSpPr>
          <p:nvPr/>
        </p:nvSpPr>
        <p:spPr>
          <a:xfrm>
            <a:off x="2280062" y="708958"/>
            <a:ext cx="7239000"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ja-JP" altLang="en-US" sz="2000" dirty="0">
                <a:solidFill>
                  <a:srgbClr val="555555"/>
                </a:solidFill>
                <a:latin typeface="Arial Narrow"/>
              </a:rPr>
              <a:t>最も一般的な測定方法</a:t>
            </a:r>
          </a:p>
          <a:p>
            <a:pPr>
              <a:spcBef>
                <a:spcPts val="600"/>
              </a:spcBef>
            </a:pPr>
            <a:endParaRPr lang="en-US" sz="2000" dirty="0">
              <a:solidFill>
                <a:srgbClr val="555555"/>
              </a:solidFill>
              <a:latin typeface="Arial Narrow"/>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3738545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17397</Words>
  <Application>Microsoft Office PowerPoint</Application>
  <PresentationFormat>Widescreen</PresentationFormat>
  <Paragraphs>434</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ＭＳ 明朝</vt:lpstr>
      <vt:lpstr>Agilent TT Cond</vt:lpstr>
      <vt:lpstr>Arial</vt:lpstr>
      <vt:lpstr>Arial Narrow</vt:lpstr>
      <vt:lpstr>Calibri</vt:lpstr>
      <vt:lpstr>Wingdings</vt:lpstr>
      <vt:lpstr>Office Theme</vt:lpstr>
      <vt:lpstr>Scope Fundamentals for EE Students</vt:lpstr>
      <vt:lpstr>オシロスコープの基本 </vt:lpstr>
      <vt:lpstr>アジェンダ</vt:lpstr>
      <vt:lpstr>オシロスコープとは?</vt:lpstr>
      <vt:lpstr>用語（名称）</vt:lpstr>
      <vt:lpstr>プロービングの基本</vt:lpstr>
      <vt:lpstr>パッシブ10:1電圧ディバイダ・プローブ</vt:lpstr>
      <vt:lpstr>低周波/DCモデル</vt:lpstr>
      <vt:lpstr>オシロスコープのディスプレイについて</vt:lpstr>
      <vt:lpstr>測定の実行 – 目測</vt:lpstr>
      <vt:lpstr>測定の実行 – カーソルの使用</vt:lpstr>
      <vt:lpstr>測定の実行 – オシロスコープの自動パラメトリック        測定の使用</vt:lpstr>
      <vt:lpstr>主要なオシロスコープ・セットアップ・ コントロール</vt:lpstr>
      <vt:lpstr>波形の適切なスケーリング</vt:lpstr>
      <vt:lpstr>オシロスコープのトリガについて</vt:lpstr>
      <vt:lpstr>トリガの例</vt:lpstr>
      <vt:lpstr>高度なオシロスコープのトリガ</vt:lpstr>
      <vt:lpstr>オシロスコープの動作原理</vt:lpstr>
      <vt:lpstr>オシロスコープの性能仕様</vt:lpstr>
      <vt:lpstr>正しい帯域幅の選択</vt:lpstr>
      <vt:lpstr>その他の重要なオシロスコープの仕様</vt:lpstr>
      <vt:lpstr>プロービングの続き - ダイナミック/ACプローブ・ モデル</vt:lpstr>
      <vt:lpstr>プローブの補正</vt:lpstr>
      <vt:lpstr>プローブの負荷</vt:lpstr>
      <vt:lpstr>問題</vt:lpstr>
      <vt:lpstr>Oscilloscope Lab Guide and Tutorialの使用方法</vt:lpstr>
      <vt:lpstr>ラボ・ガイドの手順に関するヒント</vt:lpstr>
      <vt:lpstr>内蔵トレーニング信号へのアクセス</vt:lpstr>
      <vt:lpstr>Keysight Technologiesから入手可能なその他のテクニカル・リソース</vt:lpstr>
      <vt:lpstr>質疑応答</vt:lpstr>
    </vt:vector>
  </TitlesOfParts>
  <Company>Agilent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オシロスコープの基本 </dc:title>
  <dc:creator>Administrator</dc:creator>
  <cp:lastModifiedBy>Johnnie Hancock</cp:lastModifiedBy>
  <cp:revision>35</cp:revision>
  <dcterms:created xsi:type="dcterms:W3CDTF">2014-12-22T20:44:38Z</dcterms:created>
  <dcterms:modified xsi:type="dcterms:W3CDTF">2021-10-05T15:45:54Z</dcterms:modified>
</cp:coreProperties>
</file>