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83455" autoAdjust="0"/>
  </p:normalViewPr>
  <p:slideViewPr>
    <p:cSldViewPr>
      <p:cViewPr varScale="1">
        <p:scale>
          <a:sx n="70" d="100"/>
          <a:sy n="70" d="100"/>
        </p:scale>
        <p:origin x="116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2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5623F-2FE3-4A2C-8D80-5370164726D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9CB28-1A06-4302-910D-F106E035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8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nt.com/find/EDK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nt.com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오실로스코프의 기초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전기 공학 및 물리학과 학생을 위한 오실로스코프의 기초 과정 프리젠테이션을 시작합니다</a:t>
            </a:r>
            <a:r>
              <a:rPr lang="en-US" altLang="ko-KR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오실로스코프는 현대의 아날로그 및 디지털 전기 회로에서 전압과 타이밍을 측정하는 데 사용되는 중요한 툴입니다</a:t>
            </a:r>
            <a:r>
              <a:rPr lang="en-US" altLang="ko-KR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전기 공학과나 물리학과를 졸업하고 전기전자 업계에서 일하게 되면 설계에 대한 테스트</a:t>
            </a:r>
            <a:r>
              <a:rPr lang="en-US" altLang="ko-KR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Arial"/>
                <a:ea typeface="Batang" pitchFamily="18" charset="-127"/>
              </a:rPr>
              <a:t>검증 및 디버그에 다른 어떤 장비보다 더 많이 사용하는 측정 장비가 오실로스코프라는 것을 알게 될 것입니다</a:t>
            </a:r>
            <a:r>
              <a:rPr lang="en-US" altLang="ko-KR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특별 대학교에서 </a:t>
            </a:r>
            <a:r>
              <a:rPr lang="en-US" altLang="ko-KR" dirty="0">
                <a:solidFill>
                  <a:srgbClr val="000000"/>
                </a:solidFill>
                <a:latin typeface="Arial"/>
                <a:ea typeface="Batang" pitchFamily="18" charset="-127"/>
              </a:rPr>
              <a:t>EE </a:t>
            </a:r>
            <a:r>
              <a:rPr lang="ko-KR" altLang="en-US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또는 물리학 과정을 전공하는 경우에도 오실로스코프는 다양한 회로 실험에서 실험 과제와 설계를 테스트 및 검증하기 위해 가장 자주 사용하는 측정 툴입니다</a:t>
            </a:r>
            <a:r>
              <a:rPr lang="en-US" altLang="ko-KR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오실로스코프의 기초 프리젠테이션을 수강한 후 오실로스코프 실험 가이드 및 자습서를 사용하여 핸즈온 실습을 완료하면</a:t>
            </a:r>
            <a:r>
              <a:rPr lang="en-US" altLang="ko-KR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스코프란 무엇이고 스코프를 효율적으로 사용하는 방법은 무엇인지 더욱 잘 이해할 수 있습니다</a:t>
            </a:r>
            <a:r>
              <a:rPr lang="en-US" altLang="ko-KR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9CB28-1A06-4302-910D-F106E03540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8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측정 수행 </a:t>
            </a:r>
            <a:r>
              <a:rPr lang="en-US" altLang="ko-KR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– </a:t>
            </a: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커서 사용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전압 및 타이밍을 측정하는 보다 정밀하고 정확한 방법은 스코프의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X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Y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커서를 사용하는 것입니다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커서를 켜면 해당 커서 위치의 전압과 시간을 자동으로 표시하는 수평 및 수직 커서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마커를 볼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각 커서의 절대 전압과 시간은 화면 하단에 표시되고 커서 사이의 델타 전압과 델타 시간은 화면 오른쪽에 표시됩니다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파형의 피크 대 피크 전압을 측정하려면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Y1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및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Y2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커서를 파형 맨 아래쪽과 맨 위로 조정하기만 하면 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파형의 주기와 주파수를 측정하려면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X1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및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X2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커서를 파형에서 해당 파형이 특정 전압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임계값 레벨을 지나는 두 개의 연속된 위치로 조정합니다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측정 수행 </a:t>
            </a:r>
            <a:r>
              <a:rPr lang="en-US" altLang="ko-KR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– </a:t>
            </a: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자동 파라미터 측정값 사용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사용자 조정 커서를 사용하여 측정을 수행하는 방법과 더불어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좀 더 빠르게 측정을 수행하는 방법이 스코프의 자동 파라미터 측정값을 사용하는 것입니다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오늘날 대부분의 고급 디지털 스토리지 오실로스코프에는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Vpp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Vmax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Vmin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주기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주파수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상승 시간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하강 시간 등의 전압 및 타이밍 파라미터를 자동으로 측정하는 기능이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기본 오실로스코프 설정 컨트롤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디스플레이에서 파형을 올바르게 스케일링하려면 오실로스코프에서 측정을 수행하기 전에 먼저 스코프의 수직 및 수평 스케일링 컨트롤을 설정해야 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기본 컨트롤에는 수직 스케일링 컨트롤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수평 스케일링 컨트롤 및 트리거 레벨 컨트롤 노브가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각 입력 채널의 수직 스케일링 컨트롤은 스코프 오른쪽의 전면 패널 하단 근처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입력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BNC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바로 위에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큰 노브는 수직 볼트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눈금 설정을 제어하고 작은 노브는 수직 위치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또는 오프셋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를 제어하는 데 사용합니다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수평 스케일링 컨트롤은 스코프 전면 패널 맨 위쪽에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큰 노브는 초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눈금 설정을 제어하고 작은 노브는 수평 위치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또는 지연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를 제어합니다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 레벨 컨트롤 노브는 수평 스케일링 컨트롤 아래에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 트리거링에 대한 보다 자세한 내용은 나중에 다루겠습니다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35058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올바른 파형 스케일링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일반적으로 스코프의 파형 스케일링을 설정하는 것은 반복적인 프로세스입니다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예를 들어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왼쪽의 스크린샷은 초기 스케일링에서 파형이 상대적으로 낮은 진폭으로 스케일링되어 있고 화면에 너무 많은 사이클이 표시되어 있음을 알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경우 표시된 파형의 진폭이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눈금 정도의 높이일 뿐입니다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파형 스케일링을 증가시키려면 볼트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눈금 노브를 돌리십시오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노브를 잘못된 방향으로 돌리면 파형의 수직 스케일링이 작아집니다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파형이 화면의 반 이상을 차지하는 높이가 될 때까지 다른 방향으로 돌리십시오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V/div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노브를 누르면 보다 정확하고 정밀하게 측정할 수 있도록 파형으로 화면 대부분을 채워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V/div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설정을 훨씬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세밀하게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조정할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입력 신호에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DC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오프셋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파형이 화면 중앙에서 위아래로 이동되는 경우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있으면 수직 위치 노브를 돌려 파형을 화면 중앙에 배치해야 할 수도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적절한 수평 스케일링을 위해서는 파형의 몇 사이클만 화면에 표시될 때까지 초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눈금 노브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타임베이스 컨트롤이라고도 함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를 돌리십시오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그러나 디지털 신호에서 빠른 에지만 보려면 수평으로 고해상도의 빠른 상승 또는 하강 에지만 볼 수 있도록 초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눈금 설정을 낮은 값으로 설정하십시오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마지막으로 안정적인 디스플레이를 얻기 위해 트리거 레벨을 조정해야 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 레벨 노브를 돌리면 실제 트리거 레벨을 보여주는 수평 트리거 레벨 표시기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전압 커서와 유사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가 나타납니다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일반적으로 적절한 트리거 레벨 설정은 신호의 수직 진폭의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50%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정도입니다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입력 신호가 반복되는 경우 트리거 레벨 노브를 누르면 트리거 레벨을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50%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로 빠르게 설정할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트리거링에 대한 자세한 내용은 다음 슬라이드에서 다루겠습니다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수직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수평 및 트리거 레벨 컨트롤을 조정한 후 다시 돌아와서 원하는 상이 표시될 때까지 일부 설정을 다시 조정해야 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단순하게 반복되는 입력 신호에서 오실로스코프 스케일링을 빠르고 쉽게 설정하는 다른 방법은 스코프의 자동 스케일 기능을 사용하는 것입니다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그러나 자동 스케일 기능이 복잡한 신호에서 항상 작동되지는 않습니다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또한 스코프에서 이 기능을 사용하는 경우 수동 조정이 필요할 때 스코프를 효율적으로 사용하는 방법을 배울 기회를 잃게 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또한 여러분의 교수님이 스코프에 명령을 다운로드하여 자동 스케일 기능을 비활성화할 수도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u="sng" dirty="0">
                <a:solidFill>
                  <a:srgbClr val="000000"/>
                </a:solidFill>
                <a:latin typeface="Arial"/>
                <a:ea typeface="Batang" pitchFamily="18" charset="-127"/>
              </a:rPr>
              <a:t>교수 참고 사항</a:t>
            </a:r>
            <a:r>
              <a:rPr lang="en-US" altLang="ko-KR" sz="1100" u="sng" dirty="0">
                <a:solidFill>
                  <a:srgbClr val="000000"/>
                </a:solidFill>
                <a:latin typeface="Arial"/>
                <a:ea typeface="Batang" pitchFamily="18" charset="-127"/>
              </a:rPr>
              <a:t>: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USB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LAN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연결을 통해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":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AUToscale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DISable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명령을 다운로드하면 자동 스케일 기능을 비활성화할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명령을 스코프로 다운로드한 후에는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"enable"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 명령을 다운로드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(: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AUToscale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ENABle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할 때까지 자동 스케일 기능이 영구적으로 비활성화됩니다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 트리거링에 대한 이해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트리거링은 종종 스코프에서  이해하기 가장 어려운 기능이지만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특히 매우 복잡한 신호를 모니터링해야 하는 경우에도 여러분이 이해해야 하는 가장 중요한 기능 중 하나입니다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 트리거링을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동기화된 사진 촬영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이라고 생각할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하나의 파형 사진은 실제로 개별적이고 연속된 수많은 디지털화된 샘플로 구성됩니다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반복적인 입력 신호를 모니터링하는 경우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일반적인 경우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오실로스코프는 반복 수집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또는 반복 사진 촬영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을 수행하여 입력 신호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그대로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상을 보여줍니다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이러한 오실로스코프의 반복적인 촬영은 스코프의 디스플레이에 안정적인 파형을 표시할 수 있도록 입력 신호의 고유한 포인트에 동기화되어야 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일부 스코프에서는 다양한 고급 트리거링 모드를 선택할 수 있지만 가장 일반적인 트리거링 유형은 입력 신호가 양의 방향 또는 음의 방향으로 특정 전압 임계 레벨을 넘었을 때 스코프를 트리거링하는 것입니다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기능을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에지 트리거링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이라고 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다시 말해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스코프는 입력 신호가 낮은 전압 레벨에서 높은 전압 레벨로 바뀌거나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상승 레지 트리거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입력 신호가 높은 전압 레벨에서 낮은 전압 레벨로 바뀔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하강 에지 트리거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때 트리거링됩니다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경마에서 사진 판정은 아날로그식 오실로스코프 트리거링이라고 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경주에서 결승선 도착을 정확하게 기록하기 위해 카메라의 셔터를 선두마의 코가 앞 방향으로 결승선을 지나는 시점에 동기화해야 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트리거링 예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슬라이드에는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3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개의 오실로스코프 트리거링 예가 있습니다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왼쪽의 스크린샷에서는 스코프의 트리거 레벨이 파형 위에 설정되어 있습니다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경우 입력 신호는 어느 방향으로든 트리거 임계 레벨을 넘을 수 없습니다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기본 설정인 “자동” 트리거 모드를 사용하면 스코프가 입력 신호의 비동기 상을 캡처하며 불안정한 파형이 되는 것을 알 수 있습니다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예는 실제 트리거링되지 않는 예입니다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2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자동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트리거 모드를 사용하는 경우에는 지정된 시간 초과 주기가 지난 후 실제 트리거 이벤트가 발생하지 않아도 스코프가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자동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비동기 트리거를 생성합니다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파형이 동기화되지 않고 불안정하게 표시되어도 파형이 어떻게 수직으로 스케일링되는지 알 수는 있습니다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파형 위에 설정된 트리거 레벨에서 스코프의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표준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트리거 모드를 사용한 경우에는 스코프가 상을 캡처하지 않으므로 안정적이든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불안정하든 상관 없이 어떠한 파형도 관찰할 수 없습니다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2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중간의 스크린샷은 대략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50%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레벨에서 트리거 레벨이 설정된 상태로 스코프가 입력 신호의 상승 에지에서 트리거링되도록 설정되어 있습니다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경우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정확히 화면 중앙에서 입력 신호의 상승 에지를 볼 수 있습니다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위치는 스코프의 기본 트리거 위치입니다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2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오른쪽의 스크린샷은 파형의 양의 피크에 근접한 높은 레벨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(+2.0V)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에 트리거 레벨이 설정된 상태로 스코프가 입력 신호의 하강 에지에서 트리거링되도록 설정되어 있습니다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이제 정확히 화면 중앙에서 입력 신호의 하강 에지를 볼 수 있습니다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지점이 트리거 지점입니다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2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모든 디지털 오실로스코프의 기본 트리거 위치가 화면 중앙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수평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이지만 수평 지연 노브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수평 위치 노브라고도 함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를 조정하면 왼쪽이나 오른쪽으로 트리거 위치를 다시 조정할 수 있습니다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이전 기술을 사용하는 아날로그 스코프는 화면 왼쪽에서만 트리거할 수 있습니다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이는 아날로그 오실로스코프의 경우 트리거 이벤트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("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양의 시간 데이터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라고도 함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후에 발생하는 파형의 포인트만 표시할 수 있음을 나타냅니다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하지만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DSO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는 트리거 이벤트 전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음의 시간 또는 사전 트리거 데이터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과 후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양의 시간 데이터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파형 부분을 모두 표시할 수 있습니다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사전 트리거 데이터를 관찰하면 특정 오류 트리거 조건이 발생하게 할 수 있는 파형 데이터를 분석하는 데 도움이 됩니다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2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고급 오실로스코프 트리거링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기본적으로 여러분이 배정된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EE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및 물리학과 실험실에서는 대부분 간단한 상승 또는 하강 에지 트리거링을 사용하지만 오늘날의 고급 오실로스코프 중 일부는 더 복잡한 신호에서 수집을 동기화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파형 촬영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하기 위해 훨씬 향상된 고급 트리거링 모드를 제공합니다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예에는 복잡한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I</a:t>
            </a:r>
            <a:r>
              <a:rPr lang="en-US" altLang="ko-KR" sz="1100" baseline="300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2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C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직렬 버스 클럭과 데이터 신호가 나와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특정 주소에 대한 쓰기 작업과 같은 고유한 직렬 버스 조건에서 트리거링하려면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I</a:t>
            </a:r>
            <a:r>
              <a:rPr lang="en-US" altLang="ko-KR" sz="1100" baseline="300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2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C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트리거링이 필요합니다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단순 에지 트리거링은 불규칙한 에지 교차에서만 트리거링할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 조작 원리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모든 디지털 스토리지 오실로스코프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(DSO)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중심은 아날로드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-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디지털 변환기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(ADC)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와 수집 메모리입니다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구성 요소는 스코프에서 기본적으로 파형을 캡처하는 구성 요소입니다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ADC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는 아날로그 입력 신호를 캡처한 후 적시에 특정 포인트의 아날로그 전압 값을 디지털 바이너리 값으로 변환합니다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일반적으로 오늘날 대부분의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DSO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에서는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8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비트의 수직 해상도로 이 작업을 수행합니다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다시 말해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일반적인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DSO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256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중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개 부분 내에서 입력 신호의 전압 값을 처리할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감쇠기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", "DC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오프셋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증폭기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블록은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ADC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고정된 다이나믹 레인지 내에 오도록 입력 신호를 스케일링하기 위해 입력 신호에서 사전 스케일링을 수행합니다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V/div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노브를 조정하면 감쇠기 블록에서 특정 분압 네트워크를 설정하여 입력 신호의 진폭을 줄일 수 있으며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증폭기의 게인을 설정할 수도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또한 수직 위치 노브를 조정하면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DC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오프셋이 변경됩니다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다시 말해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입력 신호가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ADC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고정된 다이나믹 레인지 내에 포함되는 특정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dc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오프셋 양을 갖게 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 및 타임베이스 블록은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ADC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가 샘플링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촬영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하는 시기와 빠르기를 제어합니다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실제로 트리거 신호는 타임베이스 블록이 수집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촬영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을 중지할 시기를 알려줍니다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예를 들어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스코프에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1000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포인트의 메모리 깊이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또는 수집당 샘플 수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가 있는 경우 및 스코프가 중앙 화면에서 정확하게 트리거되도록 설정한 경우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타임베이스 블록을 사용하면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ADC/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메모리 블록이 메모리의 반 이상에서 계속 입력 또는 주문 충족율을 샘플링하도록 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 이벤트가 발생한 후 타임베이스 블록을 사용하면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ADC/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메모리 블록이 샘플링 중지 전에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500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개의 추가 샘플을 캡처할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경우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수집 메모리에 있는 처음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500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개 샘플은 트리거 이벤트 발생 전의 파형 데이터를 나타내고 수집 메모리의 마지막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500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개 샘플은 트리거 이벤트 발생 후의 파형 데이터를 나타냅니다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수집 사이클이 완료되면 수집 메모리에 저장된 샘플을 디스플레이에 표시하도록 처리해야 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이전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DSO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는 단순히 스코프의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CPU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시스템을 사용하여 한번에 하나씩 수집 메모리의 데이터를 읽어서 데이터를 처리한 후 샘플링된 데이터를 디스플레이 메모리에 다시 저장했습니다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이는 시간이 많이 드는 프로세스였기 때문에 때때로 파형 업데이트 속도가 느려졌으며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특히 대용량 메모리의 레코드를 처리할 때는 더욱 문제가 많았습니다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오늘날의 새로운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DSO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는 대부분 사용자 정의 전용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DSP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를 사용하여 빠르게 데이터를 처리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디지털 필터링한 다음 파형 데이터를 효율적으로 디스플레이 메모리에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전달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하기 때문에 처리량과 파형 업데이트 속도가 향상됩니다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 성능 사양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오실로스코프의 사양은 매우 다양하지만 그 중 가장 중요한 사양은 대역폭입니다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스코프가 캡처하여 정확하게 측정할 수 있는 가장 높은 입력 주파수는 스코프의 대역폭 사양을 기준으로 결정됩니다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그러나 스코프는 대역폭 주파수가 동일한 주파수의 신호에서 정확한 측정을 수행할 수 없습니다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모든 스코프는 로우패스 주파수 응답을 보이며 일반적으로 이를 가우스 응답이라고 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가우스 주파수 응답은 단주 로우패스 필터와 거의 비슷합니다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여러분은 몇몇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EE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과정에서 이와 비슷한 응답을 플롯팅해 보았을 수 있으며 이를 보데 플롯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(Bode plot)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이라고 알고 있을 수도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입력 신호의 주파수가 증가하면 스코프가 입력 신호의 감쇠를 시작하고 부정확한 측정을 시작합니다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사인파 입력 신호가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3dB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로 감쇠되는 주파수가 스코프의 대역폭입니다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그러나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3dB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감쇠는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20 Log(Vo/Vi)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공식에 따르면 대략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30%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감쇠에 해당합니다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정확한 대역폭 선택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입력 사인파가 스코프의 대역폭 주파수에서 대략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30%(-3dB)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로 감쇠된 후에는 특정 대역폭의 스코프를 사용하여 동일한 주파수의 신호를 테스트할 수 없게 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순수한 아날로그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/RF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측정 어플리케이션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사인파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경우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대역폭은 측정하려는 가장 높은 입력 사인파 주파수보다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3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배 높게 설정하는 것이 좋습니다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일반적으로 스코프 대역폭의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1/3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에서 신호가 최소한으로 감쇠됩니다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실제 오늘날 가장 일반적으로 사용하는 디지털 어플리케이션의 경우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대역폭이 시스템의 최고 클럭 속도보다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5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배 이상 높아야 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EE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과정에서 배운 내용을 기억해 보면 디지털 클럭 신호를 포함한 모든 신호는 여러 개의 사인파로 구성되어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대역폭이 최고 클럭 속도보다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5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배 이상 높으면 최소한의 감쇠로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5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번째 고조파까지 캡처할 수 있게 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슬라이드에는 두 가지 서로 다른 대역폭 오실로스코프를 사용하여 동일한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100MHz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디지털 클럭 신호를 캡처한 예가 나와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왼쪽 스크린샷에는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100MHz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대역폭 오실로스코프로 캡처했을 때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100MHz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디지털 클럭의 모양이 나와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신호의 최고 고조파는 사실상 이 클럭 신호의 기초 주파수 성분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(100MHz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사인파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만 남았을 정도로 감쇠되었습니다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오른쪽 스크린샷에는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500MHz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대역폭 스코프로 캡처했을 때 동일한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100MHz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디지털 신호 클럭의 모양이 나와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500MHz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대역폭 스코프는 적절한 정확도로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3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번째 및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5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번째 고조파도 캡처할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디지털 어플리케이션의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5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배 요소는 사실 “경험에 의한” 권장 사항일 뿐입니다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실제로는 클럭 속도에 관계 없이 고속 에지의 실제 주파수 내용을 기준으로 적절한 대역폭을 결정하는 더 정확한 방법이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방법에 대해 알고 싶다면 이 프리젠테이션 끝 부분에 나와 있는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"Evaluating Oscilloscope Bandwidths for your Applications"(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어플리케이션의 오실로스코프 대역폭 평가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어플리케이션 노트를 참조하십시오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학습 내용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오실로스코프란 무엇인지 정의하면서 이 프리젠테이션을 시작하겠습니다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그런 다음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아래와 같은 내용에 대해 얘기해 보도록 하겠습니다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프로빙의 기초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측정 수행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파형 스케일링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트리거링에 대한 이해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조작 원리 및 사양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다이나믹 프로브 모델링 및 프로브 로딩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실험 가이드 사용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추가 기술 자료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기타 중요한 오실로스코프 사양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대역폭이 가장 중요한 오실로스코프 사양이지만 오실로스코프 선택 및 구입 시 고려해야 할 다른 사양들도 많이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여기에는 다음과 같은 내용이 포함됩니다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샘플링 속도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–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최소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4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배 이상의 스코프 대역폭이어야 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메모리 깊이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–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캡처할 파형의 길이를 결정합니다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채널 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–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대부분의 스코프는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2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채널 및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4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채널 모델을 지원합니다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그러나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MSO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모델은 보다 복잡한 디지털 신호 세트를 모니터링 및 테스트하기 위해 수집에 대한 추가적인 논리 타이밍 채널을 추가했습니다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파형 업데이트 속도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–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빠른 업데이트 속도는 빠른 촬영을 의미하며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이를 통해 스코프가 글리치와 같은 간헐적 이벤트를 캡처할 수 있는 능력을 향상시킬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디스플레이 품질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–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디스플레이 크기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해상도 및 명암 그라데이션 레벨 수로 구성됩니다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명암 그라데이션은 무작위 노이즈 및 지터를 보고 그에 대한 직관적인 판단을 할 수 있도록 하므로 스코프의 디스플레이 품질에서 중요한 특성이 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고급 트리거 모드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-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스코프에서 직렬 버스 신호와 같은 복잡한 신호를 동기화할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프로빙 </a:t>
            </a:r>
            <a:r>
              <a:rPr lang="en-US" altLang="ko-KR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- </a:t>
            </a: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다이나믹</a:t>
            </a:r>
            <a:r>
              <a:rPr lang="en-US" altLang="ko-KR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/AC </a:t>
            </a: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 모델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앞에서 표준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패시브 프로브의 정적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/DC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모델에 대해 얘기했습니다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정적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/DC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모델의 경우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용량성 요소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성분을 제거하여 모델을 크게 간소화했습니다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이를 통해 단순한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2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저항 분압 네트워크가 되었습니다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이제 프로브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다이나믹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/AC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모델에 대해 알아보고 이 모델의 용량성 요소의 영향에 대해 살펴보겠습니다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cable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은 프로브 케이블의 캐패시턴스이고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scope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는 스코프의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BNC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입력에 대한 캐패시턴스이며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둘은 이 프로브 모델에서 고유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또는 기생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캐패시턴스입니다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이는 이러한 요소가 의도적으로 설계된 것이 아니며 우연히 나타난 것임을 의미합니다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comp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는 가변적 보정 캐패시터를 말하며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자연발생적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고유한 용량성 요소를 보정하기 위해 의도적으로 설계되었습니다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comp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가 제대로 조정된 경우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comp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+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cable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+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scope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병렬 연결에 대해 상대적인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용량 리액턴스는 모델의 저항성 성분으로 인한 감쇠와 동일한 감쇠율을 가져야 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다시 말해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X</a:t>
            </a:r>
            <a:r>
              <a:rPr lang="en-US" altLang="ko-KR" sz="1100" baseline="-250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C-tip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X</a:t>
            </a:r>
            <a:r>
              <a:rPr lang="en-US" altLang="ko-KR" sz="1100" baseline="-250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C-parallel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9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배가 되어야 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이를 통해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DC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조건의 저항 네트워크처럼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AC/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다이나믹 조건에서 스코프의 입력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BNC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로부터 수신한 신호의 진폭에서 동일한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감소가 수행됩니다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또한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X</a:t>
            </a:r>
            <a:r>
              <a:rPr lang="en-US" altLang="ko-KR" sz="1100" baseline="-250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C-tip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정확히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X</a:t>
            </a:r>
            <a:r>
              <a:rPr lang="en-US" altLang="ko-KR" sz="1100" baseline="-250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C-parallel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9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배인 경우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RC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시상수는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scope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parallel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RC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시상수와 동일하게 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 보정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프로브를 보정하려면 먼저 스코프의 프로브를 스코프 전면 패널의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"Probe Comp"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단자에 연결합니다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단자는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"Demo2"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라는 레이블이 붙은 단자와 동일합니다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교육용 신호가 꺼져 있으면 프로브 보정을 위해 이 단자에는 항상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1kHz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사각파가 나타납니다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그런 다음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디스플레이에 이 신호가 몇 사이클 표시되도록 스코프를 설정합니다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프로브가 제대로 보정된 경우 왼쪽의 스크린샷처럼 스코프의 각 채널에서 거의 완벽한 사각파를 관찰할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프로브가 제대로 보정되지 않으면 오른쪽의 스크린샷과 같이 왜곡된 파형을 볼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이러한 왜곡을 수정하려면 각 프로브에서 소형 일자 드라이버를 사용하여 왜곡이 없는 파형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완전한 사각파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나타날 때까지 가변 보정 캐피시터를 조정합니다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프로브가 제대로 보정된 후에는 다음 번에 이 스코프를 특정 프로브에 사용할 때 이 프로세스를 반복하지 않아도 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하지만 가끔씩 프로브를 프로브 보정 단자에 연결하여 제대로 조정되어 있는지 확인하는 것이 좋습니다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 로딩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가장 정확한 오실로스코프 측정을 위해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패시브 프로브를 제대로 보정하는 것 이외에도 생각해야 할 또 다른 문제가 프로브 로딩입니다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다시 말해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프로브와 스코프를 테스트 대상 장치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(DUT)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에 연결하면 회로의 동작에 영향을 줄까요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?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장비를 회로에 연결하면 장비 자체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 포함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DUT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일부가 되며 어느 정도까지 신호의 동작을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로드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하거나 변경할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 로딩 정도를 결정하기 위해 이 슬라이드에 나온 것처럼 프로브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 모델을 단일 저항 및 캐패시터로 간소화할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이제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load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load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값을 계산해 보도록 하겠습니다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580682" cy="4115426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과제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다음과 같이 가정해 보십시오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scope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= 15pF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cable</a:t>
            </a:r>
            <a:r>
              <a:rPr lang="en-US" altLang="ko-KR" sz="1100" baseline="-250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= 100pF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= 15pF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load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는 단순히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(9M</a:t>
            </a:r>
            <a:r>
              <a:rPr lang="el-GR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및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scope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(1M</a:t>
            </a:r>
            <a:r>
              <a:rPr lang="el-GR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직렬 연결이며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10M</a:t>
            </a:r>
            <a:r>
              <a:rPr lang="el-GR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앞에 나온 용량 리액턴스 공식을 사용하여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comp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적절히 보정된 것으로 가정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를 계산합니다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리액턴스는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parallel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리액턴스의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9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배이어야 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또한 이 값은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scope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parallel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병렬 연결에서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병렬 연결에 대한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RC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시상수를 계산하는 것과 동일합니다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parallel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는 단순히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comp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+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cable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+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scope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를 병렬 연결한 것입니다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계산된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comp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값을 사용하여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load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를 계산합니다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load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는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parallel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직렬 연결입니다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load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load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를 계산한 후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테스트 대상 회로의 모델에 두 병렬 연결을 포함시켜 이러한 추가적인 성분의 로딩 여부에 상관 없이 신호 성능에서 시뮬레이션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계산된 차이가 있는지 파악할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이제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500MHz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에서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load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용량 리액턴스를 계산하십시오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용량 리액턴스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로딩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용량이 이 주파수에서 일부 테스트 대상 신호의 동작에 영향을 줄 수 있다고 생각하십니까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?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고주파 어플리케이션에서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패시브 프로브를 사용하면 프로브 로딩으로 인해 정확한 측정을 위한 최적의 솔루션이 되지 못할 수도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실제 프로브에서는 더 나은 솔루션을 사용할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일반적으로 실제 프로브에는 고주파 어플리케이션의 입력 용량이 더 낮습니다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그러나 실제 프로브의 단점은 표준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패시브 프로브보다 비용이 더 많이 든다는 것입니다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100" b="1" dirty="0">
                <a:ea typeface="Batang" pitchFamily="18" charset="-127"/>
              </a:rPr>
              <a:t>오실로스코프 실험 가이드 및 자습서 사용하기</a:t>
            </a:r>
          </a:p>
          <a:p>
            <a:r>
              <a:rPr lang="ko-KR" altLang="en-US" sz="1100" dirty="0">
                <a:ea typeface="Batang" pitchFamily="18" charset="-127"/>
              </a:rPr>
              <a:t>오실로스코프 실험 가이드 및 자습서는 다음 위치에서 무료로 다운로드할 수 있습니다</a:t>
            </a:r>
            <a:r>
              <a:rPr lang="en-US" altLang="ko-KR" sz="1100" dirty="0">
                <a:ea typeface="Batang" pitchFamily="18" charset="-127"/>
              </a:rPr>
              <a:t>.</a:t>
            </a:r>
            <a:r>
              <a:rPr lang="en-US" altLang="ko-KR" sz="1100" dirty="0">
                <a:ea typeface="Batang" pitchFamily="18" charset="-127"/>
                <a:hlinkClick r:id="rId3"/>
              </a:rPr>
              <a:t>www.Keysight.com/find/EDK</a:t>
            </a:r>
            <a:r>
              <a:rPr lang="en-US" altLang="ko-KR" sz="1100" spc="-500" baseline="0" dirty="0">
                <a:ea typeface="Batang" pitchFamily="18" charset="-127"/>
              </a:rPr>
              <a:t> </a:t>
            </a:r>
            <a:r>
              <a:rPr lang="en-US" altLang="ko-KR" sz="1100" dirty="0">
                <a:ea typeface="Batang" pitchFamily="18" charset="-127"/>
              </a:rPr>
              <a:t>. </a:t>
            </a:r>
            <a:endParaRPr lang="ko-KR" altLang="en-US" sz="1100" dirty="0">
              <a:ea typeface="Batang" pitchFamily="18" charset="-127"/>
            </a:endParaRPr>
          </a:p>
          <a:p>
            <a:r>
              <a:rPr lang="ko-KR" altLang="en-US" sz="1100" dirty="0">
                <a:ea typeface="Batang" pitchFamily="18" charset="-127"/>
              </a:rPr>
              <a:t>오실로스코프에 익숙해지기 위한 첫 번째 실습을 시작하기 전에 오실로스코프 실험 가이드 및 자습서의 단원 </a:t>
            </a:r>
            <a:r>
              <a:rPr lang="en-US" altLang="ko-KR" sz="1100" dirty="0">
                <a:ea typeface="Batang" pitchFamily="18" charset="-127"/>
              </a:rPr>
              <a:t>1, </a:t>
            </a:r>
            <a:r>
              <a:rPr lang="ko-KR" altLang="en-US" sz="1100" dirty="0">
                <a:ea typeface="Batang" pitchFamily="18" charset="-127"/>
              </a:rPr>
              <a:t>부록 </a:t>
            </a:r>
            <a:r>
              <a:rPr lang="en-US" altLang="ko-KR" sz="1100" dirty="0">
                <a:ea typeface="Batang" pitchFamily="18" charset="-127"/>
              </a:rPr>
              <a:t>A </a:t>
            </a:r>
            <a:r>
              <a:rPr lang="ko-KR" altLang="en-US" sz="1100" dirty="0">
                <a:ea typeface="Batang" pitchFamily="18" charset="-127"/>
              </a:rPr>
              <a:t>및 부록 </a:t>
            </a:r>
            <a:r>
              <a:rPr lang="en-US" altLang="ko-KR" sz="1100" dirty="0">
                <a:ea typeface="Batang" pitchFamily="18" charset="-127"/>
              </a:rPr>
              <a:t>B</a:t>
            </a:r>
            <a:r>
              <a:rPr lang="ko-KR" altLang="en-US" sz="1100" dirty="0">
                <a:ea typeface="Batang" pitchFamily="18" charset="-127"/>
              </a:rPr>
              <a:t>를 읽어 보십시오</a:t>
            </a:r>
            <a:r>
              <a:rPr lang="en-US" altLang="ko-KR" sz="1100" dirty="0">
                <a:ea typeface="Batang" pitchFamily="18" charset="-127"/>
              </a:rPr>
              <a:t>.</a:t>
            </a:r>
            <a:endParaRPr lang="ko-KR" altLang="en-US" sz="1100" dirty="0">
              <a:ea typeface="Batang" pitchFamily="18" charset="-127"/>
            </a:endParaRPr>
          </a:p>
          <a:p>
            <a:r>
              <a:rPr lang="ko-KR" altLang="en-US" sz="1100" dirty="0">
                <a:ea typeface="Batang" pitchFamily="18" charset="-127"/>
              </a:rPr>
              <a:t>오실로스코프에 익숙해지기 위한 첫 번째 세션 중에 실험 가이드의 단원 </a:t>
            </a:r>
            <a:r>
              <a:rPr lang="en-US" altLang="ko-KR" sz="1100" dirty="0">
                <a:ea typeface="Batang" pitchFamily="18" charset="-127"/>
              </a:rPr>
              <a:t>2</a:t>
            </a:r>
            <a:r>
              <a:rPr lang="ko-KR" altLang="en-US" sz="1100" dirty="0">
                <a:ea typeface="Batang" pitchFamily="18" charset="-127"/>
              </a:rPr>
              <a:t>를 완료하십시오</a:t>
            </a:r>
            <a:r>
              <a:rPr lang="en-US" altLang="ko-KR" sz="1100" dirty="0">
                <a:ea typeface="Batang" pitchFamily="18" charset="-127"/>
              </a:rPr>
              <a:t>.</a:t>
            </a:r>
            <a:r>
              <a:rPr lang="ko-KR" altLang="en-US" sz="1100" dirty="0">
                <a:ea typeface="Batang" pitchFamily="18" charset="-127"/>
              </a:rPr>
              <a:t> 이 단원은 </a:t>
            </a:r>
            <a:r>
              <a:rPr lang="en-US" altLang="ko-KR" sz="1100" dirty="0">
                <a:ea typeface="Batang" pitchFamily="18" charset="-127"/>
              </a:rPr>
              <a:t>6</a:t>
            </a:r>
            <a:r>
              <a:rPr lang="ko-KR" altLang="en-US" sz="1100" dirty="0">
                <a:ea typeface="Batang" pitchFamily="18" charset="-127"/>
              </a:rPr>
              <a:t>개의 개별 핸즈온 측정 실험으로 구성됩니다</a:t>
            </a:r>
            <a:r>
              <a:rPr lang="en-US" altLang="ko-KR" sz="1100" dirty="0">
                <a:ea typeface="Batang" pitchFamily="18" charset="-127"/>
              </a:rPr>
              <a:t>.</a:t>
            </a:r>
            <a:r>
              <a:rPr lang="ko-KR" altLang="en-US" sz="1100" dirty="0">
                <a:ea typeface="Batang" pitchFamily="18" charset="-127"/>
              </a:rPr>
              <a:t> </a:t>
            </a:r>
            <a:r>
              <a:rPr lang="en-US" altLang="ko-KR" sz="1100" dirty="0">
                <a:ea typeface="Batang" pitchFamily="18" charset="-127"/>
              </a:rPr>
              <a:t>2</a:t>
            </a:r>
            <a:r>
              <a:rPr lang="ko-KR" altLang="en-US" sz="1100" dirty="0">
                <a:ea typeface="Batang" pitchFamily="18" charset="-127"/>
              </a:rPr>
              <a:t>시간 이내에 </a:t>
            </a:r>
            <a:r>
              <a:rPr lang="en-US" altLang="ko-KR" sz="1100" dirty="0">
                <a:ea typeface="Batang" pitchFamily="18" charset="-127"/>
              </a:rPr>
              <a:t>6</a:t>
            </a:r>
            <a:r>
              <a:rPr lang="ko-KR" altLang="en-US" sz="1100" dirty="0">
                <a:ea typeface="Batang" pitchFamily="18" charset="-127"/>
              </a:rPr>
              <a:t>개의 실험을 완수해야 합니다</a:t>
            </a:r>
            <a:r>
              <a:rPr lang="en-US" altLang="ko-KR" sz="1100" dirty="0">
                <a:ea typeface="Batang" pitchFamily="18" charset="-127"/>
              </a:rPr>
              <a:t>.</a:t>
            </a:r>
            <a:endParaRPr lang="ko-KR" altLang="en-US" sz="1100" dirty="0">
              <a:ea typeface="Batang" pitchFamily="18" charset="-127"/>
            </a:endParaRPr>
          </a:p>
          <a:p>
            <a:r>
              <a:rPr lang="ko-KR" altLang="en-US" sz="1100" dirty="0">
                <a:ea typeface="Batang" pitchFamily="18" charset="-127"/>
              </a:rPr>
              <a:t>오실로스코프 실험 가이드 및 자습서의 단원 </a:t>
            </a:r>
            <a:r>
              <a:rPr lang="en-US" altLang="ko-KR" sz="1100" dirty="0">
                <a:ea typeface="Batang" pitchFamily="18" charset="-127"/>
              </a:rPr>
              <a:t>3</a:t>
            </a:r>
            <a:r>
              <a:rPr lang="ko-KR" altLang="en-US" sz="1100" dirty="0">
                <a:ea typeface="Batang" pitchFamily="18" charset="-127"/>
              </a:rPr>
              <a:t>은 </a:t>
            </a:r>
            <a:r>
              <a:rPr lang="en-US" altLang="ko-KR" sz="1100" dirty="0">
                <a:ea typeface="Batang" pitchFamily="18" charset="-127"/>
              </a:rPr>
              <a:t>9</a:t>
            </a:r>
            <a:r>
              <a:rPr lang="ko-KR" altLang="en-US" sz="1100" dirty="0">
                <a:ea typeface="Batang" pitchFamily="18" charset="-127"/>
              </a:rPr>
              <a:t>개의 선택적 고급 오실로스코프 실험으로 구성됩니다</a:t>
            </a:r>
            <a:r>
              <a:rPr lang="en-US" altLang="ko-KR" sz="1100" dirty="0">
                <a:ea typeface="Batang" pitchFamily="18" charset="-127"/>
              </a:rPr>
              <a:t>.</a:t>
            </a:r>
            <a:r>
              <a:rPr lang="ko-KR" altLang="en-US" sz="1100" dirty="0">
                <a:ea typeface="Batang" pitchFamily="18" charset="-127"/>
              </a:rPr>
              <a:t>필요한 경우 자유 재량에 따라 또는 교수</a:t>
            </a:r>
            <a:r>
              <a:rPr lang="en-US" altLang="ko-KR" sz="1100" dirty="0">
                <a:ea typeface="Batang" pitchFamily="18" charset="-127"/>
              </a:rPr>
              <a:t>/</a:t>
            </a:r>
            <a:r>
              <a:rPr lang="ko-KR" altLang="en-US" sz="1100" dirty="0">
                <a:ea typeface="Batang" pitchFamily="18" charset="-127"/>
              </a:rPr>
              <a:t>실험 강사의 재량에 의해 이러한 실험 중 몇 개를 완수해 보십시오</a:t>
            </a:r>
            <a:r>
              <a:rPr lang="en-US" altLang="ko-KR" sz="1100" dirty="0">
                <a:ea typeface="Batang" pitchFamily="18" charset="-127"/>
              </a:rPr>
              <a:t>.</a:t>
            </a:r>
            <a:endParaRPr lang="ko-KR" altLang="en-US" sz="1100" dirty="0"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실험 가이드 지침을 따르는 방법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실험 가이드에서 </a:t>
            </a:r>
            <a:r>
              <a:rPr lang="en-US" altLang="ko-KR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[Help]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도움말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또는 </a:t>
            </a:r>
            <a:r>
              <a:rPr lang="en-US" altLang="ko-KR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[Trigger]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트리거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등과 같이 대괄호 안에 굵게 표시된 단어는 오실로스코프의 전면 패널 키를 나타냅니다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소프트키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는 스코프의 디스플레이 아래에 있는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6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개의 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버튼을 말합니다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이러한 키의 기능은 선택한 메뉴에 따라 달라집니다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소프프키에는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고리 모양의 녹색 화살표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아이콘이 있는 경우가 있는데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범용 엔트리 노브를 돌려서 특정 변수를 변경하거나 더 많은 선택 항목을 선택할 수 있음을 나타냅니다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내장 교육용 신호 액세스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다운로드 가능한 오실로스코프 실험 가이드 및 자습서에 나온 대부분의 오실로스코프 실험은 스코프에 내장된 교육용 신호를 사용합니다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내장된 교육용 신호는 일반적으로 대부분의 스코프에서 사용 가능합니다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Keysight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2000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3000 X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시리즈 오실로스코프에서 이러한 교육용 신호에 액세스하려면 먼저 스코프의 채널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입력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BNC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"Demo1"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단자 사이에 채널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프로브를 연결합니다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채널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2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입력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BNC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"Demo2"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단자 사이에 채널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2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프로브를 연결합니다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두 프로브의 접지 클립을 중앙 접지 단자에 연결합니다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그런 다음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전면 패널에서 </a:t>
            </a:r>
            <a:r>
              <a:rPr lang="en-US" altLang="ko-KR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[Help]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도움말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을 누르고 </a:t>
            </a:r>
            <a:r>
              <a:rPr lang="en-US" altLang="ko-KR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Training Signals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교육용 신호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소프트키를 누릅니다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 실험 지침에 따라 팝업 목록에서 특정 교육용 신호를 선택할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b="1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Keysight</a:t>
            </a:r>
            <a:r>
              <a:rPr lang="en-US" altLang="ko-KR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 Technologies</a:t>
            </a: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에서 이용 가능한 추가 기술 자료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 및 오실로스코프 측정에 대한 보다 자세한 내용을 알고 싶으면 이 슬라이드에 나와 있는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URL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을 사용하여 무료로 자료를 다운로드할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"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xxxx-xxxx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위치에 발행 번호를 삽입하십시오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또한 애질런트 웹 사이트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  <a:hlinkClick r:id="rId3"/>
              </a:rPr>
              <a:t>www.Keysight.com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를 방문한 다음 애질런트의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"search engine"(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검색 엔진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상자에 발행 번호를 입력하십시오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0359F-55DA-4C8B-8D3B-E97020723EB6}" type="slidenum">
              <a:rPr lang="zh-TW" altLang="en-US">
                <a:solidFill>
                  <a:prstClr val="black"/>
                </a:solidFill>
              </a:rPr>
              <a:pPr/>
              <a:t>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682625"/>
            <a:ext cx="6056312" cy="3408363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16783"/>
            <a:ext cx="5028370" cy="4166470"/>
          </a:xfrm>
        </p:spPr>
        <p:txBody>
          <a:bodyPr lIns="89618" tIns="44809" rIns="89618" bIns="44809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>
                <a:solidFill>
                  <a:srgbClr val="000000"/>
                </a:solidFill>
                <a:latin typeface="Arial"/>
                <a:ea typeface="Batang" pitchFamily="18" charset="-127"/>
              </a:rPr>
              <a:t>질문과 대답</a:t>
            </a:r>
          </a:p>
          <a:p>
            <a:endParaRPr lang="en-US" altLang="en-US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26299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오실로스코프란</a:t>
            </a:r>
            <a:r>
              <a:rPr lang="en-US" altLang="ko-KR" sz="12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?</a:t>
            </a:r>
            <a:endParaRPr lang="ko-KR" altLang="en-US" sz="1200" b="1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오실로스코프는 전기적 신호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기본적으로 전압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를 화면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디스플레이에서 볼 수 있는 트레이스로 변환하는 전자 장비입니다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다시 말해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장비는 전기를 빛으로 변환합니다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2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ea typeface="Batang" pitchFamily="18" charset="-127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장비는 시간에 따라 변하는 전기적 신호를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2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차원의 동적인 그래프로 나타냅니다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 디스플레이의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"Y"(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또는 수직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축에는 전압이 표시되며 시간은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"X"(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또는 수평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축에 표시됩니다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결과 전압 대 시간 도표에는 입력 신호가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상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"(picture)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으로 표시되는데 일반적으로 이러한 상을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파형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이라고 합니다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입력 신호의 특성이 바뀌면 스코프의 디스플레이에 표시된 파형이 연속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동적으로 업데이트되는 것을 볼 수 있습니다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2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ea typeface="Batang" pitchFamily="18" charset="-127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오실로스코프는 전기 엔지니어가 전자 설계를 테스트하고 검증하기 위해 사용하는 기본 장비입니다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또한 이 장비는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EE/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물리학 실험실에서 실험을 테스트하는 데 사용하는 기본 장비이기도 합니다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2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오실로스코프를 부르는 다양한 이름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오실로스코프는 여러 가지 이름을 가지고 있지만 현재 가장 일반적으로 사용하는 용어는 간단하게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라고 부르는 것입니다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"DSO"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라고 부르기도 하는데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용어는 디지털 스토리지 오실로스코프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en-US" altLang="ko-KR" sz="1100" u="sng" dirty="0">
                <a:solidFill>
                  <a:srgbClr val="000000"/>
                </a:solidFill>
                <a:latin typeface="Arial"/>
                <a:ea typeface="Batang" pitchFamily="18" charset="-127"/>
              </a:rPr>
              <a:t>d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igital </a:t>
            </a:r>
            <a:r>
              <a:rPr lang="en-US" altLang="ko-KR" sz="1100" u="sng" dirty="0">
                <a:solidFill>
                  <a:srgbClr val="000000"/>
                </a:solidFill>
                <a:latin typeface="Arial"/>
                <a:ea typeface="Batang" pitchFamily="18" charset="-127"/>
              </a:rPr>
              <a:t>s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torage </a:t>
            </a:r>
            <a:r>
              <a:rPr lang="en-US" altLang="ko-KR" sz="1100" u="sng" dirty="0">
                <a:solidFill>
                  <a:srgbClr val="000000"/>
                </a:solidFill>
                <a:latin typeface="Arial"/>
                <a:ea typeface="Batang" pitchFamily="18" charset="-127"/>
              </a:rPr>
              <a:t>o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scilloscope), 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디지털 스코프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및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디지털화 스코프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를 말합니다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마지막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3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개의 용어는 이 장비에서 파형을 디지털 방식으로 캡처하여 저장하는 데 사용하는 새로운 디지털 기술을 의미합니다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이전 기술을 사용한 오실로스코프는 일반적으로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아날로그 스코프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라고 부릅니다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여러분의 교수님이 학생이었을 때는 연구에 이런 유형의 스코프를 사용했을 수도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오스트레일리아나 뉴질랜드에서는 대개 오실로스코프를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"CRO"("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크로우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로 발음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라고 하는데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음극선 오실로스코프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en-US" altLang="ko-KR" sz="1100" u="sng" dirty="0">
                <a:solidFill>
                  <a:srgbClr val="000000"/>
                </a:solidFill>
                <a:latin typeface="Arial"/>
                <a:ea typeface="Batang" pitchFamily="18" charset="-127"/>
              </a:rPr>
              <a:t>C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athode </a:t>
            </a:r>
            <a:r>
              <a:rPr lang="en-US" altLang="ko-KR" sz="1100" u="sng" dirty="0">
                <a:solidFill>
                  <a:srgbClr val="000000"/>
                </a:solidFill>
                <a:latin typeface="Arial"/>
                <a:ea typeface="Batang" pitchFamily="18" charset="-127"/>
              </a:rPr>
              <a:t>R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ay </a:t>
            </a:r>
            <a:r>
              <a:rPr lang="en-US" altLang="ko-KR" sz="1100" u="sng" dirty="0">
                <a:solidFill>
                  <a:srgbClr val="000000"/>
                </a:solidFill>
                <a:latin typeface="Arial"/>
                <a:ea typeface="Batang" pitchFamily="18" charset="-127"/>
              </a:rPr>
              <a:t>O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scilloscope)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의 약자입니다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예전의 음극선관 기술과는 반대로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오늘날 대부분의 새로운 디지털 오실로스코프는 기본적으로 디지털 평면 디스플레이를 사용하여 파형을 표시하지만 오스트레일리아와 뉴질랜드에서는 애정을 담아 아직도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"CRO"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라고 부릅니다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"O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는 일반적으로 사용되는 또 다른 용어입니다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마지막으로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"MSO"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라는 용어를 들을 수도 있는데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용어는 혼합 신호 오실로스코프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en-US" altLang="ko-KR" sz="1100" u="sng" dirty="0">
                <a:solidFill>
                  <a:srgbClr val="000000"/>
                </a:solidFill>
                <a:latin typeface="Arial"/>
                <a:ea typeface="Batang" pitchFamily="18" charset="-127"/>
              </a:rPr>
              <a:t>m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ixed </a:t>
            </a:r>
            <a:r>
              <a:rPr lang="en-US" altLang="ko-KR" sz="1100" u="sng" dirty="0">
                <a:solidFill>
                  <a:srgbClr val="000000"/>
                </a:solidFill>
                <a:latin typeface="Arial"/>
                <a:ea typeface="Batang" pitchFamily="18" charset="-127"/>
              </a:rPr>
              <a:t>s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ignal </a:t>
            </a:r>
            <a:r>
              <a:rPr lang="en-US" altLang="ko-KR" sz="1100" u="sng" dirty="0">
                <a:solidFill>
                  <a:srgbClr val="000000"/>
                </a:solidFill>
                <a:latin typeface="Arial"/>
                <a:ea typeface="Batang" pitchFamily="18" charset="-127"/>
              </a:rPr>
              <a:t>o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scilloscope)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를 말합니다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MSO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는 기본적으로 수집을 위한 추가 로직 분석기 채널이 있는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DSO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100" dirty="0"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프로빙의 기초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오실로스코프에서 전기 신호를 측정하기 위해서는 테스트할 신호를 스코프의 입력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BNC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커넥터로 보내야 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발생기의 출력을 측정하는 경우 일반적으로 표준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50</a:t>
            </a:r>
            <a:r>
              <a:rPr lang="el-GR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BNC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SMA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케이블을 사용하여 발생기의 출력을 스코프의 입력에 직접 연결합니다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하지만 회로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설계의 한 포인트에서 신호 특성을 측정하는 경우에는 대개 오실로스코프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를 사용하여 이 작업을 수행합니다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고주파 어플리케이션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고전압 어플리케이션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전류 측정 등과 같은 여러 가지 특수한 용도에 사용되는 프로브 유형은 매우 다양합니다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하지만 광범위한 신호를 테스트하는 데 가장 일반적으로 사용되는 프로브 유형은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패시브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10-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투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-1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분압 프로브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프로브 유형은 여러분이 배정된 대부분의 전기 실험실에서 실험에 사용하게 될 프로브 유형입니다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패시브 </a:t>
            </a:r>
            <a:r>
              <a:rPr lang="en-US" altLang="ko-KR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분압 프로브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여기에 스코프 입력에 연결된 패시브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분압 프로브의 전기적 모델이 나와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“패시브”란 용어는 트랜지스터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증폭기 등의 활성 회로가 포함되어 있지 않음을 의미합니다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다시 말해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프로브는 전적으로 저항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캐패시턴스 및 인덕턴스를 포함한 패시브 요소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성분으로 구성됩니다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"10:1"(10-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투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-1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로 발음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은 프로브가 저항 분압 네트워크를 통해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을 계수로 하여 입력 신호의 진폭을 감소시킴을 의미합니다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또한 오실로스코프 측정 시스템의 입력 임피던스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+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스코프의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Z)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는 일반적으로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을 계수로 하여 증가합니다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마지막으로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프로브 유형을 사용하는 모든 측정은 접지된 상태로 수행되어야 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다시 말해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프로브의 입력 팁을 원하는 테스트 포인트에 연결하고 프로브의 접지 리드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클립을 회로의 접지에 연결</a:t>
            </a:r>
            <a:r>
              <a:rPr lang="ko-KR" altLang="en-US" sz="1100" b="1" i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해야 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프로브 유형에서는 두 개의 중간 회로 성분에 걸쳐서 전압을 측정할 수 없습니다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미분 측정 유형의 경우 특별한 액티브 차동 프로브가 필요합니다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또한 오실로스코프 프로브를 사용하여 회로를 완성하지 않도록 해야 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저주파</a:t>
            </a:r>
            <a:r>
              <a:rPr lang="en-US" altLang="ko-KR" sz="12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/DC </a:t>
            </a:r>
            <a:r>
              <a:rPr lang="ko-KR" altLang="en-US" sz="12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모델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저주파 또는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dc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측정 어플리케이션의 경우 이전 슬라이드의 모델에 나와 있는 용량성 요소를 모두 제거하면 오실로스코프 프로브 모델을 크게 간소화할 수 있습니다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그 결과 스코프의 표준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1M</a:t>
            </a:r>
            <a:r>
              <a:rPr lang="el-GR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입력 종단과 직렬로 연결된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9M</a:t>
            </a:r>
            <a:r>
              <a:rPr lang="el-GR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저항만 프로브 팁 근처에 남게 됩니다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옴의 법칙을 사용하면 스코프의 입력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BNC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에서 신호의 전압 레벨이 프로브 팁에서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1/10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전압 레벨이 되는 것을 알 수 있습니다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2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	</a:t>
            </a:r>
            <a:r>
              <a:rPr lang="en-US" altLang="ko-KR" sz="12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V</a:t>
            </a:r>
            <a:r>
              <a:rPr lang="en-US" altLang="ko-KR" sz="12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scope</a:t>
            </a:r>
            <a:r>
              <a:rPr lang="en-US" altLang="ko-KR" sz="1200" baseline="-250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= </a:t>
            </a:r>
            <a:r>
              <a:rPr lang="en-US" altLang="ko-KR" sz="12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V</a:t>
            </a:r>
            <a:r>
              <a:rPr lang="en-US" altLang="ko-KR" sz="1200" baseline="-250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tip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x 1M</a:t>
            </a:r>
            <a:r>
              <a:rPr lang="el-GR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/(1M</a:t>
            </a:r>
            <a:r>
              <a:rPr lang="el-GR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+ 9M</a:t>
            </a:r>
            <a:r>
              <a:rPr lang="el-GR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Ω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endParaRPr lang="ko-KR" altLang="en-US" sz="12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오늘날 대부분의 스코프에는 프로브 팁에 상태적으로 보고되도록 전압 측정을 자동으로 보정하는 프로브 감쇄 인자가 있습니다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애질런트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3000 X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시리즈와 같은 일부 스코프는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프로브의 연결 여부를 자동으로 검출합니다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또한 애질런트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2000 X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시리즈와 같은 일부 엔트리 레벨 스코프는 사용자가 프로브 감쇄 인자를 수동으로 입력해야 합니다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 감쇄 인자를 스코프에서 자동으로 검출하거나 사용자가 수동으로 입력한 후에는 스코프가 모든 전압 측정에 대해 보정된 판독값을 제공합니다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예를 들어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10:1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프로브를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5V dc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전원에 연결하는 경우 실제로 스코프는 입력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BNC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에서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0.5V dc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신호로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간주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합니다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하지만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 감쇄 인자를 사용하면 스코프에서 프로브 팁에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5V dc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신호가 있는 것으로 보고합니다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2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패시브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10:1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분압 프로브의 좀더 정확한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ac/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다이나믹 모델에 대해서는 나중에 다룰 것입니다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또한 핸즈온 실습 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#5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에서 더 자세한 사항을 다룰 예정입니다</a:t>
            </a:r>
            <a:r>
              <a:rPr lang="en-US" altLang="ko-KR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2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 디스플레이에 대한 이해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프로브를 사용하여 신호를 스코프로 가져온 후에는 스코프의 수직 및 수평 스케일링을 설정하여 측정을 시작할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앞에서 얘기한 대로 오실로스코프는 캡처된 파형을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X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Y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형식으로 표시합니다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전압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신호의 진폭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Y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축에 표시되고 시간은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X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축에 표시됩니다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파형 표시 영역은 격자 라인으로 구분되며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눈금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"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이라고 하는 경우도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세로 축에는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8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개의 세로 눈금이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각 수직 눈금 또는 수평 격자 라인 사이의 간격은 디스플레이의 왼쪽 상단 모서리에 표시된 스코프의 볼트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눈금 설정과 동일합니다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예에서는 스코프의 수직 스케일링이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1V/div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로 설정되어 있기 때문에 각 수평 격자 라인 간의 델타 전압은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볼트입니다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스코프가 이 설정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(1V/div)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에서 측정할 수 있는 최대 피크 대 피크 진폭은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8Vpp(8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눈금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x 1V/div)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수평 축에는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개의 수평 눈금이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각각의 수평 눈금 또는 각 수직 격자 라인 사이의 간격은 스코프의 초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눈금 설정과 동일하며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스코프 디스플레이의 오른쪽 상단 모서리 근처에 표시됩니다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예에서는 스코프의 수평 스케일링이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1µs/div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로 설정되어 있기 때문에 각 수직 격자 라인 간의 델타 시간은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1µsec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그리고 스코프의 화면을 통해 측정할 수 있는 최대 시간은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10µsec(10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눈금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x 1µsec/div)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측정 수행 </a:t>
            </a:r>
            <a:r>
              <a:rPr lang="en-US" altLang="ko-KR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– </a:t>
            </a:r>
            <a:r>
              <a:rPr lang="ko-KR" altLang="en-US" sz="1100" b="1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시각적 평가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표시된 파형에서 전압과 시간을 측정하는 방법은 여러 가지가 있지만 가장 일반적인 방법이 시각적 평가에 의한 방법입니다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사용하던 스코프에 익숙한 엔지니어는 빠른 평가를 통해 신호의 진폭과 타이밍을 파악할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예에서는 입력 신호의 주기가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4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개 눈금마다 반복되고 수평 스케일링은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1µs/div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로 설정되어 있기 때문에 이 신호의 주기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(T)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가 대략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4</a:t>
            </a:r>
            <a:r>
              <a:rPr lang="el-GR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µ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s(4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눈금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x 1µs/div)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이고 주파수는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250kHz(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Freq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= 1/T)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임을 빠르게 파악할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신호의 피크 대 피크 진폭의 경우 이 파형이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1V/div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에서 수직으로 약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6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눈금 확장되므로 해당 피크 대 피크 진폭이 대략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6Vpp(6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눈금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x 1V/div)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임을 알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신호의 절대 피크 전압을 측정하려면 먼저 눈금 왼쪽에서 접지 표시기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아이콘을 찾아야 하는데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포인트는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0V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레벨을 정의합니다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신호의 양의 피크 진폭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Vmax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 접지 표시기에서 대략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4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눈금 위에 있으므로 이 신호의 양의 피크 전압은 접지 위로 약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+4V 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정도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(+4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눈금 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x 1V/div)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임을 알 수 있습니다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 </a:t>
            </a:r>
            <a:endParaRPr lang="ko-KR" altLang="en-US" sz="1100" dirty="0">
              <a:solidFill>
                <a:srgbClr val="000000"/>
              </a:solidFill>
              <a:latin typeface="Arial"/>
              <a:ea typeface="Batang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이제 이 신호의 음의 피크 진폭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(</a:t>
            </a:r>
            <a:r>
              <a:rPr lang="en-US" altLang="ko-KR" sz="1100" dirty="0" err="1">
                <a:solidFill>
                  <a:srgbClr val="000000"/>
                </a:solidFill>
                <a:latin typeface="Arial"/>
                <a:ea typeface="Batang" pitchFamily="18" charset="-127"/>
              </a:rPr>
              <a:t>Vmin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을 알아보십시오</a:t>
            </a:r>
            <a:r>
              <a:rPr lang="en-US" altLang="ko-KR" sz="11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.</a:t>
            </a:r>
            <a:r>
              <a:rPr lang="ko-KR" altLang="en-US" sz="1200" dirty="0">
                <a:solidFill>
                  <a:srgbClr val="000000"/>
                </a:solidFill>
                <a:latin typeface="Arial"/>
                <a:ea typeface="Batang" pitchFamily="18" charset="-127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9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1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27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/>
          <p:cNvGrpSpPr/>
          <p:nvPr userDrawn="1"/>
        </p:nvGrpSpPr>
        <p:grpSpPr>
          <a:xfrm>
            <a:off x="203200" y="0"/>
            <a:ext cx="11785600" cy="3291840"/>
            <a:chOff x="152400" y="0"/>
            <a:chExt cx="8839200" cy="3291840"/>
          </a:xfrm>
        </p:grpSpPr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29184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8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9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1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4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9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0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1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2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3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4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5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7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9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0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1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2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3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4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5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6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7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8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9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0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1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2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3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4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6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7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8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9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1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2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3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4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5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6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7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8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9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0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1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2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3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267004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4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5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6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0788" y="1566165"/>
            <a:ext cx="7433565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Type Title Here</a:t>
            </a:r>
            <a:br>
              <a:rPr lang="en-US" dirty="0"/>
            </a:br>
            <a:r>
              <a:rPr lang="en-US" dirty="0"/>
              <a:t>Not to Exceed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91600" y="1666240"/>
            <a:ext cx="2596896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rgbClr val="E900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Bold Arial</a:t>
            </a:r>
            <a:br>
              <a:rPr lang="en-US" dirty="0"/>
            </a:br>
            <a:r>
              <a:rPr lang="en-US" dirty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1003301" y="3141345"/>
            <a:ext cx="3263900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Type Date Here</a:t>
            </a: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6343042"/>
            <a:ext cx="199644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6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0788" y="831216"/>
            <a:ext cx="7433565" cy="1470025"/>
          </a:xfrm>
        </p:spPr>
        <p:txBody>
          <a:bodyPr anchor="t"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Type Title Here</a:t>
            </a:r>
            <a:br>
              <a:rPr lang="en-US" dirty="0"/>
            </a:br>
            <a:r>
              <a:rPr lang="en-US" dirty="0"/>
              <a:t>Not to Exceed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90197" y="5029200"/>
            <a:ext cx="2598553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rgbClr val="E900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Bold Arial</a:t>
            </a:r>
            <a:br>
              <a:rPr lang="en-US" dirty="0"/>
            </a:br>
            <a:r>
              <a:rPr lang="en-US" dirty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1003301" y="2337181"/>
            <a:ext cx="3263900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 Here Move Up as Needed</a:t>
            </a:r>
          </a:p>
        </p:txBody>
      </p:sp>
      <p:grpSp>
        <p:nvGrpSpPr>
          <p:cNvPr id="71" name="Group 70"/>
          <p:cNvGrpSpPr/>
          <p:nvPr userDrawn="1"/>
        </p:nvGrpSpPr>
        <p:grpSpPr>
          <a:xfrm flipV="1">
            <a:off x="203200" y="903990"/>
            <a:ext cx="11785600" cy="5137033"/>
            <a:chOff x="152400" y="-1606182"/>
            <a:chExt cx="8839200" cy="5137033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530851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3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4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7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8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2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5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7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8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1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2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3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4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5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6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7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9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0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1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2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3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4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6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8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9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0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1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2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3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4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5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6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7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8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9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1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2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3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4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5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6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7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8" name="Line 48"/>
            <p:cNvSpPr>
              <a:spLocks noChangeShapeType="1"/>
            </p:cNvSpPr>
            <p:nvPr/>
          </p:nvSpPr>
          <p:spPr bwMode="auto">
            <a:xfrm>
              <a:off x="6594531" y="-1606182"/>
              <a:ext cx="0" cy="2816352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9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0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1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6343042"/>
            <a:ext cx="199644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9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0788" y="1566165"/>
            <a:ext cx="7433565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Type Title Here</a:t>
            </a:r>
            <a:br>
              <a:rPr lang="en-US" dirty="0"/>
            </a:br>
            <a:r>
              <a:rPr lang="en-US" dirty="0"/>
              <a:t>Not to Exceed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5371" y="6492826"/>
            <a:ext cx="367029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737933" y="6150943"/>
            <a:ext cx="145406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2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0789" y="1623061"/>
            <a:ext cx="7055612" cy="434340"/>
          </a:xfrm>
        </p:spPr>
        <p:txBody>
          <a:bodyPr anchor="t"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0033" y="2439783"/>
            <a:ext cx="7056368" cy="2818017"/>
          </a:xfrm>
        </p:spPr>
        <p:txBody>
          <a:bodyPr anchor="t"/>
          <a:lstStyle>
            <a:lvl1pPr marL="0" indent="0" algn="l">
              <a:lnSpc>
                <a:spcPct val="94000"/>
              </a:lnSpc>
              <a:spcBef>
                <a:spcPts val="0"/>
              </a:spcBef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Additional copy or delete placeholder if not needed.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03200" y="0"/>
            <a:ext cx="11785600" cy="2021022"/>
            <a:chOff x="152400" y="0"/>
            <a:chExt cx="8839200" cy="2021022"/>
          </a:xfrm>
        </p:grpSpPr>
        <p:sp>
          <p:nvSpPr>
            <p:cNvPr id="70" name="Line 8"/>
            <p:cNvSpPr>
              <a:spLocks noChangeShapeType="1"/>
            </p:cNvSpPr>
            <p:nvPr/>
          </p:nvSpPr>
          <p:spPr bwMode="auto">
            <a:xfrm>
              <a:off x="601851" y="0"/>
              <a:ext cx="0" cy="2021022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3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5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6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7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8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9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1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2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3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4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5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6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7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8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9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0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1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3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4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5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6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7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8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1920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9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0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1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2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3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4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5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6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7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8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9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0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1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2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3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4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5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6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7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8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9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0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1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2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3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4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5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6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7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8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9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0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1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6343042"/>
            <a:ext cx="199644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12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53" y="152400"/>
            <a:ext cx="9589347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299" y="1371599"/>
            <a:ext cx="9563101" cy="4727448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685800"/>
            <a:ext cx="9652000" cy="457200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Add Secondary Title in Keysight Gray (28 Pt)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5371" y="6492826"/>
            <a:ext cx="367029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737933" y="6150943"/>
            <a:ext cx="145406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79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53" y="152400"/>
            <a:ext cx="9589347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685800"/>
            <a:ext cx="9652000" cy="457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Add Secondary Title in Keysight Gray (28 Pt)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5371" y="6492826"/>
            <a:ext cx="367029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737933" y="6150943"/>
            <a:ext cx="145406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66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53" y="152400"/>
            <a:ext cx="9589347" cy="514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3299" y="1562101"/>
            <a:ext cx="5092700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562101"/>
            <a:ext cx="5096256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685800"/>
            <a:ext cx="9652000" cy="457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Add Secondary Title in Keysight Gray (28 Pt)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5371" y="6492826"/>
            <a:ext cx="367029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10737933" y="6150943"/>
            <a:ext cx="145406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54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53" y="152400"/>
            <a:ext cx="9589347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03300" y="1211580"/>
            <a:ext cx="509625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300" y="1912300"/>
            <a:ext cx="5096256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02400" y="1211580"/>
            <a:ext cx="5096256" cy="639762"/>
          </a:xfrm>
        </p:spPr>
        <p:txBody>
          <a:bodyPr anchor="b"/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1912300"/>
            <a:ext cx="5096256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5371" y="6492826"/>
            <a:ext cx="367029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10737933" y="6150943"/>
            <a:ext cx="145406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5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6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53" y="152400"/>
            <a:ext cx="9589347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03300" y="1211580"/>
            <a:ext cx="659638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300" y="1912300"/>
            <a:ext cx="6596381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995920" y="1211580"/>
            <a:ext cx="358648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95920" y="1912300"/>
            <a:ext cx="3586480" cy="4206240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5371" y="6492826"/>
            <a:ext cx="367029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10737933" y="6150943"/>
            <a:ext cx="145406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56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4775201" y="1600199"/>
            <a:ext cx="6813551" cy="45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53" y="152400"/>
            <a:ext cx="9589347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002453" y="1211580"/>
            <a:ext cx="358648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02453" y="1912300"/>
            <a:ext cx="3586480" cy="4261104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215371" y="6492826"/>
            <a:ext cx="367029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737933" y="6150943"/>
            <a:ext cx="145406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27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53" y="152400"/>
            <a:ext cx="9589347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03301" y="1211580"/>
            <a:ext cx="4995164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301" y="1874201"/>
            <a:ext cx="4995164" cy="373602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1800"/>
              </a:spcBef>
              <a:buNone/>
              <a:defRPr lang="en-US" smtClean="0"/>
            </a:lvl1pPr>
            <a:lvl2pPr marL="457200" indent="-160338">
              <a:lnSpc>
                <a:spcPct val="100000"/>
              </a:lnSpc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798560" y="1539875"/>
            <a:ext cx="278384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98560" y="1834578"/>
            <a:ext cx="278384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798560" y="3025141"/>
            <a:ext cx="278384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2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8798560" y="3319844"/>
            <a:ext cx="278384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798560" y="4457701"/>
            <a:ext cx="278384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3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8798560" y="4752404"/>
            <a:ext cx="278384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6299200" y="1616076"/>
            <a:ext cx="21336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6299200" y="3071496"/>
            <a:ext cx="21336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6299200" y="4542156"/>
            <a:ext cx="21336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11215371" y="6492826"/>
            <a:ext cx="367029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1"/>
          </p:nvPr>
        </p:nvSpPr>
        <p:spPr>
          <a:xfrm>
            <a:off x="10737933" y="6150943"/>
            <a:ext cx="145406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60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003299" y="4450081"/>
            <a:ext cx="3048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53" y="152400"/>
            <a:ext cx="9589347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03301" y="1211580"/>
            <a:ext cx="834390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301" y="1874202"/>
            <a:ext cx="8343900" cy="830899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800"/>
              </a:spcBef>
              <a:buNone/>
              <a:defRPr lang="en-US" smtClean="0"/>
            </a:lvl1pPr>
            <a:lvl2pPr marL="160338" indent="-160338">
              <a:lnSpc>
                <a:spcPct val="130000"/>
              </a:lnSpc>
              <a:spcBef>
                <a:spcPts val="8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1003299" y="2819400"/>
            <a:ext cx="3048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4559553" y="2819400"/>
            <a:ext cx="3048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8115808" y="2819400"/>
            <a:ext cx="3048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559553" y="4450081"/>
            <a:ext cx="3048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2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115808" y="4450081"/>
            <a:ext cx="3048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Type Caption 3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1003301" y="4724400"/>
            <a:ext cx="3060700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4559554" y="4724400"/>
            <a:ext cx="3060700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2"/>
          </p:nvPr>
        </p:nvSpPr>
        <p:spPr>
          <a:xfrm>
            <a:off x="8115809" y="4724400"/>
            <a:ext cx="3060700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5371" y="6492826"/>
            <a:ext cx="367029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33"/>
          </p:nvPr>
        </p:nvSpPr>
        <p:spPr>
          <a:xfrm>
            <a:off x="10737933" y="6150943"/>
            <a:ext cx="145406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44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 userDrawn="1"/>
        </p:nvGrpSpPr>
        <p:grpSpPr>
          <a:xfrm>
            <a:off x="203200" y="401320"/>
            <a:ext cx="11785600" cy="1618488"/>
            <a:chOff x="152400" y="401320"/>
            <a:chExt cx="8839200" cy="1618488"/>
          </a:xfrm>
        </p:grpSpPr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524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30221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45203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75166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9" name="Line 10"/>
            <p:cNvSpPr>
              <a:spLocks noChangeShapeType="1"/>
            </p:cNvSpPr>
            <p:nvPr/>
          </p:nvSpPr>
          <p:spPr bwMode="auto">
            <a:xfrm>
              <a:off x="90148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0" name="Line 11"/>
            <p:cNvSpPr>
              <a:spLocks noChangeShapeType="1"/>
            </p:cNvSpPr>
            <p:nvPr/>
          </p:nvSpPr>
          <p:spPr bwMode="auto">
            <a:xfrm>
              <a:off x="105130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1" name="Line 12"/>
            <p:cNvSpPr>
              <a:spLocks noChangeShapeType="1"/>
            </p:cNvSpPr>
            <p:nvPr/>
          </p:nvSpPr>
          <p:spPr bwMode="auto">
            <a:xfrm>
              <a:off x="120111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2" name="Line 13"/>
            <p:cNvSpPr>
              <a:spLocks noChangeShapeType="1"/>
            </p:cNvSpPr>
            <p:nvPr/>
          </p:nvSpPr>
          <p:spPr bwMode="auto">
            <a:xfrm>
              <a:off x="135093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>
              <a:off x="150075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165057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5" name="Line 16"/>
            <p:cNvSpPr>
              <a:spLocks noChangeShapeType="1"/>
            </p:cNvSpPr>
            <p:nvPr/>
          </p:nvSpPr>
          <p:spPr bwMode="auto">
            <a:xfrm>
              <a:off x="180038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>
              <a:off x="195020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>
              <a:off x="210002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8" name="Line 19"/>
            <p:cNvSpPr>
              <a:spLocks noChangeShapeType="1"/>
            </p:cNvSpPr>
            <p:nvPr/>
          </p:nvSpPr>
          <p:spPr bwMode="auto">
            <a:xfrm>
              <a:off x="224983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9" name="Line 20"/>
            <p:cNvSpPr>
              <a:spLocks noChangeShapeType="1"/>
            </p:cNvSpPr>
            <p:nvPr/>
          </p:nvSpPr>
          <p:spPr bwMode="auto">
            <a:xfrm>
              <a:off x="239965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0" name="Line 21"/>
            <p:cNvSpPr>
              <a:spLocks noChangeShapeType="1"/>
            </p:cNvSpPr>
            <p:nvPr/>
          </p:nvSpPr>
          <p:spPr bwMode="auto">
            <a:xfrm>
              <a:off x="254947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1" name="Line 22"/>
            <p:cNvSpPr>
              <a:spLocks noChangeShapeType="1"/>
            </p:cNvSpPr>
            <p:nvPr/>
          </p:nvSpPr>
          <p:spPr bwMode="auto">
            <a:xfrm>
              <a:off x="269928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2" name="Line 23"/>
            <p:cNvSpPr>
              <a:spLocks noChangeShapeType="1"/>
            </p:cNvSpPr>
            <p:nvPr/>
          </p:nvSpPr>
          <p:spPr bwMode="auto">
            <a:xfrm>
              <a:off x="284910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299892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314874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>
              <a:off x="329855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44837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7" name="Line 28"/>
            <p:cNvSpPr>
              <a:spLocks noChangeShapeType="1"/>
            </p:cNvSpPr>
            <p:nvPr/>
          </p:nvSpPr>
          <p:spPr bwMode="auto">
            <a:xfrm>
              <a:off x="359819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8" name="Line 29"/>
            <p:cNvSpPr>
              <a:spLocks noChangeShapeType="1"/>
            </p:cNvSpPr>
            <p:nvPr/>
          </p:nvSpPr>
          <p:spPr bwMode="auto">
            <a:xfrm>
              <a:off x="374800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9" name="Line 30"/>
            <p:cNvSpPr>
              <a:spLocks noChangeShapeType="1"/>
            </p:cNvSpPr>
            <p:nvPr/>
          </p:nvSpPr>
          <p:spPr bwMode="auto">
            <a:xfrm>
              <a:off x="389782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0" name="Line 31"/>
            <p:cNvSpPr>
              <a:spLocks noChangeShapeType="1"/>
            </p:cNvSpPr>
            <p:nvPr/>
          </p:nvSpPr>
          <p:spPr bwMode="auto">
            <a:xfrm>
              <a:off x="404764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1" name="Line 32"/>
            <p:cNvSpPr>
              <a:spLocks noChangeShapeType="1"/>
            </p:cNvSpPr>
            <p:nvPr/>
          </p:nvSpPr>
          <p:spPr bwMode="auto">
            <a:xfrm>
              <a:off x="419745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2" name="Line 33"/>
            <p:cNvSpPr>
              <a:spLocks noChangeShapeType="1"/>
            </p:cNvSpPr>
            <p:nvPr/>
          </p:nvSpPr>
          <p:spPr bwMode="auto">
            <a:xfrm>
              <a:off x="434727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3" name="Line 34"/>
            <p:cNvSpPr>
              <a:spLocks noChangeShapeType="1"/>
            </p:cNvSpPr>
            <p:nvPr/>
          </p:nvSpPr>
          <p:spPr bwMode="auto">
            <a:xfrm>
              <a:off x="449709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4" name="Line 35"/>
            <p:cNvSpPr>
              <a:spLocks noChangeShapeType="1"/>
            </p:cNvSpPr>
            <p:nvPr/>
          </p:nvSpPr>
          <p:spPr bwMode="auto">
            <a:xfrm>
              <a:off x="464691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5" name="Line 36"/>
            <p:cNvSpPr>
              <a:spLocks noChangeShapeType="1"/>
            </p:cNvSpPr>
            <p:nvPr/>
          </p:nvSpPr>
          <p:spPr bwMode="auto">
            <a:xfrm>
              <a:off x="479672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6" name="Line 37"/>
            <p:cNvSpPr>
              <a:spLocks noChangeShapeType="1"/>
            </p:cNvSpPr>
            <p:nvPr/>
          </p:nvSpPr>
          <p:spPr bwMode="auto">
            <a:xfrm>
              <a:off x="494654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7" name="Line 38"/>
            <p:cNvSpPr>
              <a:spLocks noChangeShapeType="1"/>
            </p:cNvSpPr>
            <p:nvPr/>
          </p:nvSpPr>
          <p:spPr bwMode="auto">
            <a:xfrm>
              <a:off x="509636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8" name="Line 39"/>
            <p:cNvSpPr>
              <a:spLocks noChangeShapeType="1"/>
            </p:cNvSpPr>
            <p:nvPr/>
          </p:nvSpPr>
          <p:spPr bwMode="auto">
            <a:xfrm>
              <a:off x="524617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9" name="Line 40"/>
            <p:cNvSpPr>
              <a:spLocks noChangeShapeType="1"/>
            </p:cNvSpPr>
            <p:nvPr/>
          </p:nvSpPr>
          <p:spPr bwMode="auto">
            <a:xfrm>
              <a:off x="539599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0" name="Line 41"/>
            <p:cNvSpPr>
              <a:spLocks noChangeShapeType="1"/>
            </p:cNvSpPr>
            <p:nvPr/>
          </p:nvSpPr>
          <p:spPr bwMode="auto">
            <a:xfrm>
              <a:off x="554581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1" name="Line 42"/>
            <p:cNvSpPr>
              <a:spLocks noChangeShapeType="1"/>
            </p:cNvSpPr>
            <p:nvPr/>
          </p:nvSpPr>
          <p:spPr bwMode="auto">
            <a:xfrm>
              <a:off x="569562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2" name="Line 43"/>
            <p:cNvSpPr>
              <a:spLocks noChangeShapeType="1"/>
            </p:cNvSpPr>
            <p:nvPr/>
          </p:nvSpPr>
          <p:spPr bwMode="auto">
            <a:xfrm>
              <a:off x="584544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3" name="Line 44"/>
            <p:cNvSpPr>
              <a:spLocks noChangeShapeType="1"/>
            </p:cNvSpPr>
            <p:nvPr/>
          </p:nvSpPr>
          <p:spPr bwMode="auto">
            <a:xfrm>
              <a:off x="599526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4" name="Line 45"/>
            <p:cNvSpPr>
              <a:spLocks noChangeShapeType="1"/>
            </p:cNvSpPr>
            <p:nvPr/>
          </p:nvSpPr>
          <p:spPr bwMode="auto">
            <a:xfrm>
              <a:off x="614508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>
              <a:off x="629489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644471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659453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8" name="Line 50"/>
            <p:cNvSpPr>
              <a:spLocks noChangeShapeType="1"/>
            </p:cNvSpPr>
            <p:nvPr/>
          </p:nvSpPr>
          <p:spPr bwMode="auto">
            <a:xfrm>
              <a:off x="689416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9" name="Line 51"/>
            <p:cNvSpPr>
              <a:spLocks noChangeShapeType="1"/>
            </p:cNvSpPr>
            <p:nvPr/>
          </p:nvSpPr>
          <p:spPr bwMode="auto">
            <a:xfrm>
              <a:off x="704398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0" name="Line 52"/>
            <p:cNvSpPr>
              <a:spLocks noChangeShapeType="1"/>
            </p:cNvSpPr>
            <p:nvPr/>
          </p:nvSpPr>
          <p:spPr bwMode="auto">
            <a:xfrm>
              <a:off x="719379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1" name="Line 53"/>
            <p:cNvSpPr>
              <a:spLocks noChangeShapeType="1"/>
            </p:cNvSpPr>
            <p:nvPr/>
          </p:nvSpPr>
          <p:spPr bwMode="auto">
            <a:xfrm>
              <a:off x="734361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2" name="Line 54"/>
            <p:cNvSpPr>
              <a:spLocks noChangeShapeType="1"/>
            </p:cNvSpPr>
            <p:nvPr/>
          </p:nvSpPr>
          <p:spPr bwMode="auto">
            <a:xfrm>
              <a:off x="749343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3" name="Line 55"/>
            <p:cNvSpPr>
              <a:spLocks noChangeShapeType="1"/>
            </p:cNvSpPr>
            <p:nvPr/>
          </p:nvSpPr>
          <p:spPr bwMode="auto">
            <a:xfrm>
              <a:off x="764325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4" name="Line 56"/>
            <p:cNvSpPr>
              <a:spLocks noChangeShapeType="1"/>
            </p:cNvSpPr>
            <p:nvPr/>
          </p:nvSpPr>
          <p:spPr bwMode="auto">
            <a:xfrm>
              <a:off x="779306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5" name="Line 58"/>
            <p:cNvSpPr>
              <a:spLocks noChangeShapeType="1"/>
            </p:cNvSpPr>
            <p:nvPr/>
          </p:nvSpPr>
          <p:spPr bwMode="auto">
            <a:xfrm>
              <a:off x="809270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6" name="Line 59"/>
            <p:cNvSpPr>
              <a:spLocks noChangeShapeType="1"/>
            </p:cNvSpPr>
            <p:nvPr/>
          </p:nvSpPr>
          <p:spPr bwMode="auto">
            <a:xfrm>
              <a:off x="824251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7" name="Line 60"/>
            <p:cNvSpPr>
              <a:spLocks noChangeShapeType="1"/>
            </p:cNvSpPr>
            <p:nvPr/>
          </p:nvSpPr>
          <p:spPr bwMode="auto">
            <a:xfrm>
              <a:off x="8392335" y="40433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8" name="Line 61"/>
            <p:cNvSpPr>
              <a:spLocks noChangeShapeType="1"/>
            </p:cNvSpPr>
            <p:nvPr/>
          </p:nvSpPr>
          <p:spPr bwMode="auto">
            <a:xfrm>
              <a:off x="854215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9" name="Line 62"/>
            <p:cNvSpPr>
              <a:spLocks noChangeShapeType="1"/>
            </p:cNvSpPr>
            <p:nvPr/>
          </p:nvSpPr>
          <p:spPr bwMode="auto">
            <a:xfrm>
              <a:off x="869196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0" name="Line 63"/>
            <p:cNvSpPr>
              <a:spLocks noChangeShapeType="1"/>
            </p:cNvSpPr>
            <p:nvPr/>
          </p:nvSpPr>
          <p:spPr bwMode="auto">
            <a:xfrm>
              <a:off x="884178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1" name="Line 64"/>
            <p:cNvSpPr>
              <a:spLocks noChangeShapeType="1"/>
            </p:cNvSpPr>
            <p:nvPr/>
          </p:nvSpPr>
          <p:spPr bwMode="auto">
            <a:xfrm>
              <a:off x="89916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2" name="Line 8"/>
            <p:cNvSpPr>
              <a:spLocks noChangeShapeType="1"/>
            </p:cNvSpPr>
            <p:nvPr/>
          </p:nvSpPr>
          <p:spPr bwMode="auto">
            <a:xfrm>
              <a:off x="601851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3" name="Line 49"/>
            <p:cNvSpPr>
              <a:spLocks noChangeShapeType="1"/>
            </p:cNvSpPr>
            <p:nvPr/>
          </p:nvSpPr>
          <p:spPr bwMode="auto">
            <a:xfrm>
              <a:off x="6744348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>
              <a:off x="7942884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2453" y="1353820"/>
            <a:ext cx="7613227" cy="73787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or Section Slide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300" y="2598420"/>
            <a:ext cx="8005833" cy="3041729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81253" y="1580516"/>
            <a:ext cx="1385147" cy="464185"/>
          </a:xfrm>
        </p:spPr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5" name="Picture 1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6400800"/>
            <a:ext cx="1996440" cy="346050"/>
          </a:xfrm>
          <a:prstGeom prst="rect">
            <a:avLst/>
          </a:prstGeom>
        </p:spPr>
      </p:pic>
      <p:sp>
        <p:nvSpPr>
          <p:cNvPr id="136" name="TextBox 135"/>
          <p:cNvSpPr txBox="1"/>
          <p:nvPr userDrawn="1"/>
        </p:nvSpPr>
        <p:spPr>
          <a:xfrm>
            <a:off x="10779760" y="1904212"/>
            <a:ext cx="269304" cy="1404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E90029"/>
                </a:solidFill>
              </a:rPr>
              <a:t>Page</a:t>
            </a:r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1844626"/>
            <a:ext cx="367029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0" name="Date Placeholder 3"/>
          <p:cNvSpPr>
            <a:spLocks noGrp="1"/>
          </p:cNvSpPr>
          <p:nvPr>
            <p:ph type="dt" sz="half" idx="2"/>
          </p:nvPr>
        </p:nvSpPr>
        <p:spPr>
          <a:xfrm>
            <a:off x="10737933" y="1502743"/>
            <a:ext cx="145406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14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5371" y="6492826"/>
            <a:ext cx="367029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0737933" y="6150943"/>
            <a:ext cx="145406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5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5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2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1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8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6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5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47E9-FF59-4A93-8A58-8517C4C9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3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2453" y="228600"/>
            <a:ext cx="9589347" cy="5143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299" y="1371600"/>
            <a:ext cx="9563101" cy="4727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1253" y="6241416"/>
            <a:ext cx="1385147" cy="46418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5371" y="6492826"/>
            <a:ext cx="367029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6343042"/>
            <a:ext cx="1996440" cy="346050"/>
          </a:xfrm>
          <a:prstGeom prst="rect">
            <a:avLst/>
          </a:prstGeom>
        </p:spPr>
      </p:pic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8990207" y="6264275"/>
            <a:ext cx="0" cy="403390"/>
          </a:xfrm>
          <a:prstGeom prst="line">
            <a:avLst/>
          </a:prstGeom>
          <a:noFill/>
          <a:ln w="6350" cap="flat">
            <a:solidFill>
              <a:srgbClr val="E900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10588773" y="6264275"/>
            <a:ext cx="0" cy="403390"/>
          </a:xfrm>
          <a:prstGeom prst="line">
            <a:avLst/>
          </a:prstGeom>
          <a:noFill/>
          <a:ln w="6350" cap="flat">
            <a:solidFill>
              <a:srgbClr val="E900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737932" y="6565112"/>
            <a:ext cx="269304" cy="1404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E90029"/>
                </a:solidFill>
              </a:rPr>
              <a:t>Page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737933" y="6150943"/>
            <a:ext cx="145406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E90029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87375" indent="-169863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55575" algn="l" defTabSz="893763" rtl="0" eaLnBrk="1" latinLnBrk="0" hangingPunct="1">
        <a:spcBef>
          <a:spcPts val="600"/>
        </a:spcBef>
        <a:buClr>
          <a:srgbClr val="9C9C9C"/>
        </a:buClr>
        <a:buFont typeface="Arial" panose="020B0604020202020204" pitchFamily="34" charset="0"/>
        <a:buChar char="-"/>
        <a:defRPr sz="1800" kern="1200">
          <a:solidFill>
            <a:srgbClr val="9C9C9C"/>
          </a:solidFill>
          <a:latin typeface="+mn-lt"/>
          <a:ea typeface="+mn-ea"/>
          <a:cs typeface="+mn-cs"/>
        </a:defRPr>
      </a:lvl3pPr>
      <a:lvl4pPr marL="1177925" indent="-161925" algn="l" defTabSz="914400" rtl="0" eaLnBrk="1" latinLnBrk="0" hangingPunct="1">
        <a:spcBef>
          <a:spcPts val="4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171450" algn="l" defTabSz="914400" rtl="0" eaLnBrk="1" latinLnBrk="0" hangingPunct="1">
        <a:spcBef>
          <a:spcPts val="300"/>
        </a:spcBef>
        <a:buFont typeface="Arial" pitchFamily="34" charset="0"/>
        <a:buChar char="-"/>
        <a:defRPr sz="1800" kern="1200">
          <a:solidFill>
            <a:srgbClr val="9C9C9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tif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tiff"/><Relationship Id="rId5" Type="http://schemas.openxmlformats.org/officeDocument/2006/relationships/image" Target="../media/image37.wmf"/><Relationship Id="rId4" Type="http://schemas.openxmlformats.org/officeDocument/2006/relationships/image" Target="../media/image36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File:Oscilloscope_diagram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copeProbe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301" y="1600200"/>
            <a:ext cx="5575174" cy="616585"/>
          </a:xfrm>
        </p:spPr>
        <p:txBody>
          <a:bodyPr/>
          <a:lstStyle/>
          <a:p>
            <a:r>
              <a:rPr lang="ko-KR" altLang="en-US" sz="4000" dirty="0"/>
              <a:t>오실로스코프의 기초</a:t>
            </a:r>
            <a:br>
              <a:rPr lang="ko-KR" altLang="en-US" dirty="0"/>
            </a:b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003300" y="2337180"/>
            <a:ext cx="5092699" cy="406019"/>
          </a:xfrm>
        </p:spPr>
        <p:txBody>
          <a:bodyPr/>
          <a:lstStyle/>
          <a:p>
            <a:r>
              <a:rPr lang="ko-KR" altLang="en-US" sz="2000" dirty="0"/>
              <a:t>전기 공학 및  물리학과 학생용</a:t>
            </a:r>
          </a:p>
        </p:txBody>
      </p:sp>
    </p:spTree>
    <p:extLst>
      <p:ext uri="{BB962C8B-B14F-4D97-AF65-F5344CB8AC3E}">
        <p14:creationId xmlns:p14="http://schemas.microsoft.com/office/powerpoint/2010/main" val="96082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167DA5D-E2C7-4287-A66E-91A575D084D9}"/>
              </a:ext>
            </a:extLst>
          </p:cNvPr>
          <p:cNvGrpSpPr/>
          <p:nvPr/>
        </p:nvGrpSpPr>
        <p:grpSpPr>
          <a:xfrm>
            <a:off x="2220690" y="1023899"/>
            <a:ext cx="5791200" cy="3484855"/>
            <a:chOff x="2209800" y="1207738"/>
            <a:chExt cx="5791200" cy="3484855"/>
          </a:xfrm>
        </p:grpSpPr>
        <p:pic>
          <p:nvPicPr>
            <p:cNvPr id="19" name="Picture 18" descr="Cursors1.png">
              <a:extLst>
                <a:ext uri="{FF2B5EF4-FFF2-40B4-BE49-F238E27FC236}">
                  <a16:creationId xmlns:a16="http://schemas.microsoft.com/office/drawing/2014/main" id="{6AAF4C5D-3750-4879-A990-82C93CAF6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2209800" y="1207738"/>
              <a:ext cx="5791200" cy="348485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3D86D2-799D-4FD8-9216-B13B04AF5F85}"/>
                </a:ext>
              </a:extLst>
            </p:cNvPr>
            <p:cNvSpPr/>
            <p:nvPr/>
          </p:nvSpPr>
          <p:spPr>
            <a:xfrm>
              <a:off x="7073028" y="1381563"/>
              <a:ext cx="851772" cy="257917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/>
            </a:p>
          </p:txBody>
        </p:sp>
      </p:grp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측정 수행 </a:t>
            </a:r>
            <a:r>
              <a:rPr lang="en-US" altLang="ko-KR" dirty="0"/>
              <a:t>– </a:t>
            </a:r>
            <a:r>
              <a:rPr lang="ko-KR" altLang="en-US" dirty="0"/>
              <a:t>커서 사용</a:t>
            </a:r>
            <a:endParaRPr lang="en-US" dirty="0"/>
          </a:p>
        </p:txBody>
      </p:sp>
      <p:pic>
        <p:nvPicPr>
          <p:cNvPr id="21" name="Picture 20" descr="Fig1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92890" y="1026692"/>
            <a:ext cx="1809750" cy="14287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16200000">
            <a:off x="3720887" y="2409068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ko-KR" sz="1400" b="1">
                <a:solidFill>
                  <a:srgbClr val="FFFF00"/>
                </a:solidFill>
                <a:latin typeface="Arial"/>
                <a:ea typeface="HYwuldL" pitchFamily="18" charset="-127"/>
              </a:rPr>
              <a:t>X1 </a:t>
            </a:r>
            <a:r>
              <a:rPr lang="ko-KR" altLang="en-US" sz="1400" b="1">
                <a:solidFill>
                  <a:srgbClr val="FFFF00"/>
                </a:solidFill>
                <a:latin typeface="Arial"/>
                <a:ea typeface="HYwuldL" pitchFamily="18" charset="-127"/>
              </a:rPr>
              <a:t>커서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552664" y="2765541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ko-KR" sz="1400" b="1">
                <a:solidFill>
                  <a:srgbClr val="FFFF00"/>
                </a:solidFill>
                <a:latin typeface="Arial"/>
                <a:ea typeface="HYwuldL" pitchFamily="18" charset="-127"/>
              </a:rPr>
              <a:t>X2 </a:t>
            </a:r>
            <a:r>
              <a:rPr lang="ko-KR" altLang="en-US" sz="1400" b="1">
                <a:solidFill>
                  <a:srgbClr val="FFFF00"/>
                </a:solidFill>
                <a:latin typeface="Arial"/>
                <a:ea typeface="HYwuldL" pitchFamily="18" charset="-127"/>
              </a:rPr>
              <a:t>커서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59091" y="3388893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ko-KR" sz="1400" b="1">
                <a:solidFill>
                  <a:srgbClr val="FFFF00"/>
                </a:solidFill>
                <a:latin typeface="Arial"/>
                <a:ea typeface="HYwuldL" pitchFamily="18" charset="-127"/>
              </a:rPr>
              <a:t>Y1 </a:t>
            </a:r>
            <a:r>
              <a:rPr lang="ko-KR" altLang="en-US" sz="1400" b="1">
                <a:solidFill>
                  <a:srgbClr val="FFFF00"/>
                </a:solidFill>
                <a:latin typeface="Arial"/>
                <a:ea typeface="HYwuldL" pitchFamily="18" charset="-127"/>
              </a:rPr>
              <a:t>커서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20891" y="1255293"/>
            <a:ext cx="806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ko-KR" sz="1400" b="1">
                <a:solidFill>
                  <a:srgbClr val="FFFF00"/>
                </a:solidFill>
                <a:latin typeface="Arial"/>
                <a:ea typeface="HYwuldL" pitchFamily="18" charset="-127"/>
              </a:rPr>
              <a:t>Y2 </a:t>
            </a:r>
            <a:r>
              <a:rPr lang="ko-KR" altLang="en-US" sz="1400" b="1">
                <a:solidFill>
                  <a:srgbClr val="FFFF00"/>
                </a:solidFill>
                <a:latin typeface="Arial"/>
                <a:ea typeface="HYwuldL" pitchFamily="18" charset="-127"/>
              </a:rPr>
              <a:t>커서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6796320" y="2703092"/>
            <a:ext cx="1371600" cy="12954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2400">
              <a:latin typeface="Arial" charset="0"/>
              <a:ea typeface="HYwuldL" pitchFamily="18" charset="-127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822380" y="4063802"/>
            <a:ext cx="3200400" cy="5334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2400">
              <a:latin typeface="Arial" charset="0"/>
              <a:ea typeface="HYwuldL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40490" y="317371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l-GR" altLang="ko-KR" sz="1600" b="1">
                <a:latin typeface="Arial"/>
                <a:ea typeface="HYwuldL" pitchFamily="18" charset="-127"/>
              </a:rPr>
              <a:t>Δ</a:t>
            </a:r>
            <a:r>
              <a:rPr lang="ko-KR" altLang="en-US" sz="1600" b="1">
                <a:latin typeface="Arial"/>
                <a:ea typeface="HYwuldL" pitchFamily="18" charset="-127"/>
              </a:rPr>
              <a:t> 판독값</a:t>
            </a:r>
            <a:endParaRPr lang="ko-KR" altLang="en-US" sz="1600" b="1" dirty="0">
              <a:latin typeface="Arial"/>
              <a:ea typeface="HYwuldL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69090" y="4128601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>
                <a:latin typeface="Arial"/>
                <a:ea typeface="HYwuldL" pitchFamily="18" charset="-127"/>
              </a:rPr>
              <a:t>절대 </a:t>
            </a:r>
            <a:r>
              <a:rPr lang="en-US" altLang="ko-KR" sz="1600" b="1">
                <a:latin typeface="Arial"/>
                <a:ea typeface="HYwuldL" pitchFamily="18" charset="-127"/>
              </a:rPr>
              <a:t>V </a:t>
            </a:r>
            <a:r>
              <a:rPr lang="ko-KR" altLang="en-US" sz="1600" b="1">
                <a:latin typeface="Arial"/>
                <a:ea typeface="HYwuldL" pitchFamily="18" charset="-127"/>
              </a:rPr>
              <a:t>및 </a:t>
            </a:r>
            <a:r>
              <a:rPr lang="en-US" altLang="ko-KR" sz="1600" b="1">
                <a:latin typeface="Arial"/>
                <a:ea typeface="HYwuldL" pitchFamily="18" charset="-127"/>
              </a:rPr>
              <a:t>T </a:t>
            </a:r>
            <a:r>
              <a:rPr lang="ko-KR" altLang="en-US" sz="1600" b="1">
                <a:latin typeface="Arial"/>
                <a:ea typeface="HYwuldL" pitchFamily="18" charset="-127"/>
              </a:rPr>
              <a:t>판독값</a:t>
            </a:r>
            <a:endParaRPr lang="ko-KR" altLang="en-US" sz="1600" b="1" dirty="0">
              <a:latin typeface="Arial"/>
              <a:ea typeface="HYwuldL" pitchFamily="18" charset="-127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rot="10800000" flipV="1">
            <a:off x="8164290" y="3341720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0800000" flipV="1">
            <a:off x="8026410" y="4316218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8316690" y="2376001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>
                <a:latin typeface="Arial"/>
                <a:ea typeface="HYwuldL" pitchFamily="18" charset="-127"/>
              </a:rPr>
              <a:t>커서 제어</a:t>
            </a:r>
            <a:endParaRPr lang="ko-KR" altLang="en-US" sz="1600" b="1" dirty="0">
              <a:latin typeface="Arial"/>
              <a:ea typeface="HYwuldL" pitchFamily="18" charset="-127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black">
          <a:xfrm>
            <a:off x="2373090" y="4848155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indent="-231775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sz="2000" kern="0">
                <a:ea typeface="HYwuldL" pitchFamily="18" charset="-127"/>
              </a:rPr>
              <a:t>X </a:t>
            </a:r>
            <a:r>
              <a:rPr lang="ko-KR" altLang="en-US" sz="2000" kern="0">
                <a:ea typeface="HYwuldL" pitchFamily="18" charset="-127"/>
              </a:rPr>
              <a:t>및 </a:t>
            </a:r>
            <a:r>
              <a:rPr lang="en-US" altLang="ko-KR" sz="2000" kern="0">
                <a:ea typeface="HYwuldL" pitchFamily="18" charset="-127"/>
              </a:rPr>
              <a:t>Y </a:t>
            </a:r>
            <a:r>
              <a:rPr lang="ko-KR" altLang="en-US" sz="2000" kern="0">
                <a:ea typeface="HYwuldL" pitchFamily="18" charset="-127"/>
              </a:rPr>
              <a:t>커서의 </a:t>
            </a:r>
            <a:r>
              <a:rPr lang="ko-KR" altLang="en-US" sz="2000" kern="0" dirty="0">
                <a:ea typeface="HYwuldL" pitchFamily="18" charset="-127"/>
              </a:rPr>
              <a:t>위치를 원하는 측정 포인트에 </a:t>
            </a:r>
            <a:r>
              <a:rPr lang="ko-KR" altLang="en-US" sz="2000" kern="0">
                <a:ea typeface="HYwuldL" pitchFamily="18" charset="-127"/>
              </a:rPr>
              <a:t>수동으로 지정합니다</a:t>
            </a:r>
            <a:r>
              <a:rPr lang="en-US" altLang="ko-KR" sz="2000" kern="0">
                <a:ea typeface="HYwuldL" pitchFamily="18" charset="-127"/>
              </a:rPr>
              <a:t>.</a:t>
            </a:r>
            <a:endParaRPr lang="ko-KR" altLang="en-US" sz="2000" kern="0">
              <a:ea typeface="HYwuldL" pitchFamily="18" charset="-127"/>
            </a:endParaRPr>
          </a:p>
          <a:p>
            <a:pPr marL="231775" indent="-231775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000" kern="0">
                <a:ea typeface="HYwuldL" pitchFamily="18" charset="-127"/>
              </a:rPr>
              <a:t>스코프가 </a:t>
            </a:r>
            <a:r>
              <a:rPr lang="ko-KR" altLang="en-US" sz="2000" kern="0" dirty="0">
                <a:ea typeface="HYwuldL" pitchFamily="18" charset="-127"/>
              </a:rPr>
              <a:t>수직 및 수평 스케일링 계수를 자동으로 곱하여 절대 및 델타 </a:t>
            </a:r>
            <a:r>
              <a:rPr lang="ko-KR" altLang="en-US" sz="2000" kern="0">
                <a:ea typeface="HYwuldL" pitchFamily="18" charset="-127"/>
              </a:rPr>
              <a:t>측정값을 제공합니다</a:t>
            </a:r>
            <a:r>
              <a:rPr lang="en-US" altLang="ko-KR" sz="2000" kern="0">
                <a:ea typeface="HYwuldL" pitchFamily="18" charset="-127"/>
              </a:rPr>
              <a:t>.</a:t>
            </a:r>
            <a:endParaRPr lang="ko-KR" altLang="en-US" sz="2000" kern="0" dirty="0">
              <a:ea typeface="HYwuldL" pitchFamily="18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9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8EA1A1E-8787-4943-B7F8-9C9E2DFF1322}"/>
              </a:ext>
            </a:extLst>
          </p:cNvPr>
          <p:cNvGrpSpPr/>
          <p:nvPr/>
        </p:nvGrpSpPr>
        <p:grpSpPr>
          <a:xfrm>
            <a:off x="3192162" y="1524000"/>
            <a:ext cx="5791200" cy="3484872"/>
            <a:chOff x="3167743" y="1524000"/>
            <a:chExt cx="5791200" cy="3484872"/>
          </a:xfrm>
        </p:grpSpPr>
        <p:pic>
          <p:nvPicPr>
            <p:cNvPr id="10" name="Picture 9" descr="Auto Meas1.png">
              <a:extLst>
                <a:ext uri="{FF2B5EF4-FFF2-40B4-BE49-F238E27FC236}">
                  <a16:creationId xmlns:a16="http://schemas.microsoft.com/office/drawing/2014/main" id="{7EB0741D-6149-4362-A7CC-8F807AF1A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3167743" y="1524000"/>
              <a:ext cx="5791200" cy="348487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71EA45-A782-46A1-A25B-A274131E76D7}"/>
                </a:ext>
              </a:extLst>
            </p:cNvPr>
            <p:cNvSpPr/>
            <p:nvPr/>
          </p:nvSpPr>
          <p:spPr>
            <a:xfrm>
              <a:off x="8001000" y="1727202"/>
              <a:ext cx="838200" cy="194732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/>
            </a:p>
          </p:txBody>
        </p:sp>
      </p:grp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85800"/>
            <a:ext cx="7192010" cy="514350"/>
          </a:xfrm>
        </p:spPr>
        <p:txBody>
          <a:bodyPr/>
          <a:lstStyle/>
          <a:p>
            <a:r>
              <a:rPr lang="ko-KR" altLang="en-US" dirty="0"/>
              <a:t>측정 수행 </a:t>
            </a:r>
            <a:r>
              <a:rPr lang="en-US" altLang="ko-KR" dirty="0"/>
              <a:t>– </a:t>
            </a:r>
            <a:r>
              <a:rPr lang="ko-KR" altLang="en-US" dirty="0"/>
              <a:t>스코프의 자동 파라미터 측정값 사용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 bwMode="auto">
          <a:xfrm>
            <a:off x="7739743" y="3073686"/>
            <a:ext cx="1371600" cy="1764063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rot="10800000" flipV="1">
            <a:off x="9187543" y="4016425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119581" y="3866877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 dirty="0">
                <a:latin typeface="Arial"/>
                <a:ea typeface="HYwuldL" pitchFamily="18" charset="-127"/>
              </a:rPr>
              <a:t>판독값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black">
          <a:xfrm>
            <a:off x="2362200" y="52578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Aft>
                <a:spcPct val="50000"/>
              </a:spcAft>
              <a:buFont typeface="Arial" panose="020B0604020202020204" pitchFamily="34" charset="0"/>
              <a:buChar char="−"/>
            </a:pPr>
            <a:r>
              <a:rPr lang="ko-KR" altLang="en-US" sz="2000" kern="0" dirty="0">
                <a:ea typeface="HYwuldL" pitchFamily="18" charset="-127"/>
              </a:rPr>
              <a:t>연속적으로 업데이트된 판독값에서 최대 </a:t>
            </a:r>
            <a:r>
              <a:rPr lang="en-US" altLang="ko-KR" sz="2000" kern="0" dirty="0">
                <a:ea typeface="HYwuldL" pitchFamily="18" charset="-127"/>
              </a:rPr>
              <a:t>4</a:t>
            </a:r>
            <a:r>
              <a:rPr lang="ko-KR" altLang="en-US" sz="2000" kern="0" dirty="0">
                <a:ea typeface="HYwuldL" pitchFamily="18" charset="-127"/>
              </a:rPr>
              <a:t>개의 자동 파라미터 측정값을 선택합니다</a:t>
            </a:r>
            <a:r>
              <a:rPr lang="en-US" altLang="ko-KR" sz="2000" kern="0" dirty="0">
                <a:ea typeface="HYwuldL" pitchFamily="18" charset="-127"/>
              </a:rPr>
              <a:t>.</a:t>
            </a:r>
            <a:endParaRPr lang="ko-KR" altLang="en-US" sz="2000" kern="0" dirty="0">
              <a:ea typeface="HYwuldL" pitchFamily="18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0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76" y="2245886"/>
            <a:ext cx="63341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기본 오실로스코프 설정 컨트롤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86000" y="685800"/>
            <a:ext cx="8305800" cy="457200"/>
          </a:xfrm>
        </p:spPr>
        <p:txBody>
          <a:bodyPr/>
          <a:lstStyle/>
          <a:p>
            <a:r>
              <a:rPr lang="en-US" sz="2000" dirty="0" err="1"/>
              <a:t>Keysight’s</a:t>
            </a:r>
            <a:r>
              <a:rPr lang="en-US" sz="2000" dirty="0"/>
              <a:t> </a:t>
            </a:r>
            <a:r>
              <a:rPr lang="en-US" sz="2000" dirty="0" err="1"/>
              <a:t>InfiniiVision</a:t>
            </a:r>
            <a:r>
              <a:rPr lang="en-US" sz="2000" dirty="0"/>
              <a:t> 2000 &amp; 3000 X-Series Oscilloscope</a:t>
            </a:r>
          </a:p>
          <a:p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181600" y="1552831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>
                <a:latin typeface="Arial"/>
                <a:ea typeface="HYwuldL" pitchFamily="18" charset="-127"/>
              </a:rPr>
              <a:t>수평 스케일링</a:t>
            </a:r>
            <a:r>
              <a:rPr lang="en-US" altLang="ko-KR" sz="1600" b="1">
                <a:latin typeface="Arial"/>
                <a:ea typeface="HYwuldL" pitchFamily="18" charset="-127"/>
              </a:rPr>
              <a:t>(s/div)</a:t>
            </a:r>
            <a:endParaRPr lang="ko-KR" altLang="en-US" sz="1600" b="1">
              <a:latin typeface="Arial"/>
              <a:ea typeface="HYwuldL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1907331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>
                <a:latin typeface="Arial"/>
                <a:ea typeface="HYwuldL" pitchFamily="18" charset="-127"/>
              </a:rPr>
              <a:t>수평 위치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05800" y="4483617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>
                <a:latin typeface="Arial"/>
                <a:ea typeface="HYwuldL" pitchFamily="18" charset="-127"/>
              </a:rPr>
              <a:t>수직 위치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10600" y="3754276"/>
            <a:ext cx="1796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>
                <a:latin typeface="Arial"/>
                <a:ea typeface="HYwuldL" pitchFamily="18" charset="-127"/>
              </a:rPr>
              <a:t>수직 </a:t>
            </a:r>
            <a:br>
              <a:rPr lang="en-US" altLang="ko-KR" sz="1600" b="1">
                <a:latin typeface="Arial"/>
                <a:ea typeface="HYwuldL" pitchFamily="18" charset="-127"/>
              </a:rPr>
            </a:br>
            <a:r>
              <a:rPr lang="ko-KR" altLang="en-US" sz="1600" b="1">
                <a:latin typeface="Arial"/>
                <a:ea typeface="HYwuldL" pitchFamily="18" charset="-127"/>
              </a:rPr>
              <a:t>케일링</a:t>
            </a:r>
            <a:r>
              <a:rPr lang="en-US" altLang="ko-KR" sz="1600" b="1" dirty="0">
                <a:latin typeface="Arial"/>
                <a:ea typeface="HYwuldL" pitchFamily="18" charset="-127"/>
              </a:rPr>
              <a:t>(V/div)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14572" y="5710077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>
                <a:latin typeface="Arial"/>
                <a:ea typeface="HYwuldL" pitchFamily="18" charset="-127"/>
              </a:rPr>
              <a:t>입력 </a:t>
            </a:r>
            <a:r>
              <a:rPr lang="en-US" altLang="ko-KR" sz="1600" b="1">
                <a:latin typeface="Arial"/>
                <a:ea typeface="HYwuldL" pitchFamily="18" charset="-127"/>
              </a:rPr>
              <a:t>BNC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 flipH="1" flipV="1">
            <a:off x="5913942" y="2317831"/>
            <a:ext cx="7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 flipH="1" flipV="1">
            <a:off x="6843486" y="2473389"/>
            <a:ext cx="457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6248400" y="3888531"/>
            <a:ext cx="2286000" cy="381000"/>
          </a:xfrm>
          <a:prstGeom prst="rect">
            <a:avLst/>
          </a:prstGeom>
          <a:solidFill>
            <a:srgbClr val="FF0000">
              <a:alpha val="11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2400">
              <a:latin typeface="Arial" charset="0"/>
              <a:ea typeface="HYwuldL" pitchFamily="18" charset="-127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248400" y="4498131"/>
            <a:ext cx="2286000" cy="304800"/>
          </a:xfrm>
          <a:prstGeom prst="rect">
            <a:avLst/>
          </a:prstGeom>
          <a:solidFill>
            <a:srgbClr val="FF0000">
              <a:alpha val="11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2400">
              <a:latin typeface="Arial" charset="0"/>
              <a:ea typeface="HYwuldL" pitchFamily="18" charset="-127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8534400" y="4069959"/>
            <a:ext cx="304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8534400" y="4650531"/>
            <a:ext cx="304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ight Brace 39"/>
          <p:cNvSpPr/>
          <p:nvPr/>
        </p:nvSpPr>
        <p:spPr bwMode="auto">
          <a:xfrm rot="5400000">
            <a:off x="6781800" y="4345731"/>
            <a:ext cx="381000" cy="23622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2400">
              <a:latin typeface="Arial" charset="0"/>
              <a:ea typeface="HYwuldL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7200" y="1857631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>
                <a:latin typeface="Arial"/>
                <a:ea typeface="HYwuldL" pitchFamily="18" charset="-127"/>
              </a:rPr>
              <a:t>트리거 레벨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 rot="16200000" flipV="1">
            <a:off x="5470622" y="2225381"/>
            <a:ext cx="1116500" cy="990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0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B3BE275-E49E-4A68-B2B4-A4181B6768A2}"/>
              </a:ext>
            </a:extLst>
          </p:cNvPr>
          <p:cNvGrpSpPr/>
          <p:nvPr/>
        </p:nvGrpSpPr>
        <p:grpSpPr>
          <a:xfrm>
            <a:off x="1779037" y="1082176"/>
            <a:ext cx="4191000" cy="2521947"/>
            <a:chOff x="1803070" y="1028289"/>
            <a:chExt cx="4191000" cy="2521947"/>
          </a:xfrm>
        </p:grpSpPr>
        <p:pic>
          <p:nvPicPr>
            <p:cNvPr id="15" name="Picture 14" descr="Setup1.png">
              <a:extLst>
                <a:ext uri="{FF2B5EF4-FFF2-40B4-BE49-F238E27FC236}">
                  <a16:creationId xmlns:a16="http://schemas.microsoft.com/office/drawing/2014/main" id="{2D5DE02E-4F17-4104-9A0E-FF597F875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1803070" y="1028289"/>
              <a:ext cx="4191000" cy="252194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CB06C4-9ECE-43FC-B30B-517D4A532DC8}"/>
                </a:ext>
              </a:extLst>
            </p:cNvPr>
            <p:cNvSpPr/>
            <p:nvPr/>
          </p:nvSpPr>
          <p:spPr>
            <a:xfrm>
              <a:off x="5346370" y="1152017"/>
              <a:ext cx="597230" cy="191875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1E9D4A-911C-48FF-9EC6-5A97897F7098}"/>
              </a:ext>
            </a:extLst>
          </p:cNvPr>
          <p:cNvGrpSpPr/>
          <p:nvPr/>
        </p:nvGrpSpPr>
        <p:grpSpPr>
          <a:xfrm>
            <a:off x="6274837" y="1078546"/>
            <a:ext cx="4191000" cy="2521947"/>
            <a:chOff x="6298870" y="1024659"/>
            <a:chExt cx="4191000" cy="2521947"/>
          </a:xfrm>
        </p:grpSpPr>
        <p:pic>
          <p:nvPicPr>
            <p:cNvPr id="20" name="Picture 19" descr="Setup2.png">
              <a:extLst>
                <a:ext uri="{FF2B5EF4-FFF2-40B4-BE49-F238E27FC236}">
                  <a16:creationId xmlns:a16="http://schemas.microsoft.com/office/drawing/2014/main" id="{6E879DE7-63A4-4E82-9DCA-94AF2043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rcRect t="10686"/>
            <a:stretch>
              <a:fillRect/>
            </a:stretch>
          </p:blipFill>
          <p:spPr>
            <a:xfrm>
              <a:off x="6298870" y="1024659"/>
              <a:ext cx="4191000" cy="2521947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499937-7BFC-4AE8-BC19-487038E16C84}"/>
                </a:ext>
              </a:extLst>
            </p:cNvPr>
            <p:cNvSpPr/>
            <p:nvPr/>
          </p:nvSpPr>
          <p:spPr>
            <a:xfrm>
              <a:off x="9770532" y="1161163"/>
              <a:ext cx="719337" cy="174261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/>
            </a:p>
          </p:txBody>
        </p:sp>
      </p:grp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올바른 파형 스케일링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05000" y="2439496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ko-KR" sz="1500" b="1" dirty="0">
                <a:solidFill>
                  <a:srgbClr val="FFFF00"/>
                </a:solidFill>
                <a:latin typeface="Arial"/>
                <a:ea typeface="HYwuldL" pitchFamily="18" charset="-127"/>
              </a:rPr>
              <a:t>- </a:t>
            </a:r>
            <a:r>
              <a:rPr lang="ko-KR" altLang="en-US" sz="1400" b="1" dirty="0">
                <a:solidFill>
                  <a:srgbClr val="FFFF00"/>
                </a:solidFill>
                <a:latin typeface="Arial"/>
                <a:ea typeface="HYwuldL" pitchFamily="18" charset="-127"/>
              </a:rPr>
              <a:t>너무 많은 사이클이 표시되었습니다</a:t>
            </a:r>
            <a:r>
              <a:rPr lang="en-US" altLang="ko-KR" sz="1400" b="1" dirty="0">
                <a:solidFill>
                  <a:srgbClr val="FFFF00"/>
                </a:solidFill>
                <a:latin typeface="Arial"/>
                <a:ea typeface="HYwuldL" pitchFamily="18" charset="-127"/>
              </a:rPr>
              <a:t>.</a:t>
            </a:r>
          </a:p>
          <a:p>
            <a:pPr algn="l">
              <a:buNone/>
            </a:pPr>
            <a:r>
              <a:rPr lang="en-US" altLang="ko-KR" sz="1400" b="1" dirty="0">
                <a:solidFill>
                  <a:srgbClr val="FFFF00"/>
                </a:solidFill>
                <a:latin typeface="Arial"/>
                <a:ea typeface="HYwuldL" pitchFamily="18" charset="-127"/>
              </a:rPr>
              <a:t>- </a:t>
            </a:r>
            <a:r>
              <a:rPr lang="ko-KR" altLang="en-US" sz="1400" b="1" dirty="0">
                <a:solidFill>
                  <a:srgbClr val="FFFF00"/>
                </a:solidFill>
                <a:latin typeface="Arial"/>
                <a:ea typeface="HYwuldL" pitchFamily="18" charset="-127"/>
              </a:rPr>
              <a:t>진폭이 너무 낮게 스케일링되었습니다</a:t>
            </a:r>
            <a:r>
              <a:rPr lang="en-US" altLang="ko-KR" sz="1400" b="1" dirty="0">
                <a:solidFill>
                  <a:srgbClr val="FFFF00"/>
                </a:solidFill>
                <a:latin typeface="Arial"/>
                <a:ea typeface="HYwuldL" pitchFamily="18" charset="-127"/>
              </a:rPr>
              <a:t>.</a:t>
            </a:r>
            <a:endParaRPr lang="ko-KR" altLang="en-US" sz="1400" b="1" dirty="0">
              <a:solidFill>
                <a:srgbClr val="FFFF00"/>
              </a:solidFill>
              <a:latin typeface="Arial"/>
              <a:ea typeface="HYwuldL" pitchFamily="18" charset="-127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5562600" y="1220296"/>
            <a:ext cx="1219200" cy="2209800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2400">
              <a:latin typeface="Arial" charset="0"/>
              <a:ea typeface="HYwuldL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7620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>
                <a:latin typeface="Arial"/>
                <a:ea typeface="HYwuldL" pitchFamily="18" charset="-127"/>
              </a:rPr>
              <a:t>초기 설정 조건</a:t>
            </a:r>
            <a:r>
              <a:rPr lang="en-US" altLang="ko-KR" sz="1600" b="1">
                <a:latin typeface="Arial"/>
                <a:ea typeface="HYwuldL" pitchFamily="18" charset="-127"/>
              </a:rPr>
              <a:t>(</a:t>
            </a:r>
            <a:r>
              <a:rPr lang="ko-KR" altLang="en-US" sz="1600" b="1">
                <a:latin typeface="Arial"/>
                <a:ea typeface="HYwuldL" pitchFamily="18" charset="-127"/>
              </a:rPr>
              <a:t>예</a:t>
            </a:r>
            <a:r>
              <a:rPr lang="en-US" altLang="ko-KR" sz="1600" b="1">
                <a:latin typeface="Arial"/>
                <a:ea typeface="HYwuldL" pitchFamily="18" charset="-127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81800" y="76309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>
                <a:latin typeface="Arial"/>
                <a:ea typeface="HYwuldL" pitchFamily="18" charset="-127"/>
              </a:rPr>
              <a:t>최적 설정 조건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48600" y="268261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ko-KR" altLang="en-US" sz="1400" b="1">
                <a:solidFill>
                  <a:srgbClr val="FFFF00"/>
                </a:solidFill>
                <a:latin typeface="Arial"/>
                <a:ea typeface="HYwuldL" pitchFamily="18" charset="-127"/>
              </a:rPr>
              <a:t>트리거 레벨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54864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b="1" i="1" dirty="0">
                <a:solidFill>
                  <a:schemeClr val="accent5"/>
                </a:solidFill>
                <a:latin typeface="Arial"/>
                <a:ea typeface="HYwuldL" pitchFamily="18" charset="-127"/>
              </a:rPr>
              <a:t>스코프의 파형 스케일링을 설정하는 것은 원하는 </a:t>
            </a:r>
            <a:r>
              <a:rPr lang="en-US" altLang="zh-CN" b="1" i="1" dirty="0">
                <a:solidFill>
                  <a:schemeClr val="accent5"/>
                </a:solidFill>
                <a:latin typeface="Arial"/>
                <a:ea typeface="HYwuldL" pitchFamily="18" charset="-127"/>
              </a:rPr>
              <a:t>"</a:t>
            </a:r>
            <a:r>
              <a:rPr lang="ko-KR" altLang="en-US" b="1" i="1" spc="200" dirty="0">
                <a:solidFill>
                  <a:schemeClr val="accent5"/>
                </a:solidFill>
                <a:latin typeface="Arial"/>
                <a:ea typeface="HYwuldL" pitchFamily="18" charset="-127"/>
              </a:rPr>
              <a:t>상</a:t>
            </a:r>
            <a:r>
              <a:rPr lang="en-US" altLang="zh-CN" b="1" i="1" spc="200" dirty="0">
                <a:solidFill>
                  <a:schemeClr val="accent5"/>
                </a:solidFill>
                <a:latin typeface="Arial"/>
                <a:ea typeface="HYwuldL" pitchFamily="18" charset="-127"/>
              </a:rPr>
              <a:t>"</a:t>
            </a:r>
            <a:r>
              <a:rPr lang="ko-KR" altLang="en-US" b="1" i="1" dirty="0">
                <a:solidFill>
                  <a:schemeClr val="accent5"/>
                </a:solidFill>
                <a:latin typeface="Arial"/>
                <a:ea typeface="HYwuldL" pitchFamily="18" charset="-127"/>
              </a:rPr>
              <a:t>이 화면에 표시될 때까지 전면 </a:t>
            </a:r>
            <a:br>
              <a:rPr lang="ko-KR" altLang="en-US" b="1" i="1" dirty="0">
                <a:solidFill>
                  <a:schemeClr val="accent5"/>
                </a:solidFill>
                <a:latin typeface="Arial"/>
                <a:ea typeface="HYwuldL" pitchFamily="18" charset="-127"/>
              </a:rPr>
            </a:br>
            <a:r>
              <a:rPr lang="ko-KR" altLang="en-US" b="1" i="1" dirty="0">
                <a:solidFill>
                  <a:schemeClr val="accent5"/>
                </a:solidFill>
                <a:latin typeface="Arial"/>
                <a:ea typeface="HYwuldL" pitchFamily="18" charset="-127"/>
              </a:rPr>
              <a:t>패널을 조정하는 반복 프로세스입니다</a:t>
            </a:r>
            <a:r>
              <a:rPr lang="en-US" altLang="ko-KR" b="1" i="1" dirty="0">
                <a:solidFill>
                  <a:schemeClr val="accent5"/>
                </a:solidFill>
                <a:latin typeface="Arial"/>
                <a:ea typeface="HYwuldL" pitchFamily="18" charset="-127"/>
              </a:rPr>
              <a:t>.</a:t>
            </a:r>
            <a:endParaRPr lang="ko-KR" altLang="en-US" b="1" i="1" dirty="0">
              <a:solidFill>
                <a:schemeClr val="accent5"/>
              </a:solidFill>
              <a:latin typeface="Arial"/>
              <a:ea typeface="HYwuldL" pitchFamily="18" charset="-127"/>
            </a:endParaRPr>
          </a:p>
          <a:p>
            <a:pPr algn="l">
              <a:buNone/>
            </a:pPr>
            <a:endParaRPr lang="ko-KR" altLang="en-US" dirty="0">
              <a:solidFill>
                <a:srgbClr val="3333CC"/>
              </a:solidFill>
              <a:ea typeface="HYwuldL" pitchFamily="18" charset="-127"/>
            </a:endParaRPr>
          </a:p>
        </p:txBody>
      </p:sp>
      <p:cxnSp>
        <p:nvCxnSpPr>
          <p:cNvPr id="28" name="Straight Arrow Connector 19"/>
          <p:cNvCxnSpPr/>
          <p:nvPr/>
        </p:nvCxnSpPr>
        <p:spPr bwMode="auto">
          <a:xfrm rot="16200000" flipV="1">
            <a:off x="8115300" y="2415910"/>
            <a:ext cx="4572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3"/>
          <p:cNvSpPr txBox="1">
            <a:spLocks noChangeArrowheads="1"/>
          </p:cNvSpPr>
          <p:nvPr/>
        </p:nvSpPr>
        <p:spPr bwMode="black">
          <a:xfrm>
            <a:off x="1752600" y="3810000"/>
            <a:ext cx="891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58675" indent="-342900" eaLnBrk="0" hangingPunct="0">
              <a:spcAft>
                <a:spcPts val="400"/>
              </a:spcAft>
              <a:buFont typeface="Arial Narrow" panose="020B0606020202030204" pitchFamily="34" charset="0"/>
              <a:buChar char="―"/>
            </a:pPr>
            <a:r>
              <a:rPr lang="ko-KR" altLang="en-US" sz="2000" kern="0" dirty="0">
                <a:ea typeface="HYwuldL" pitchFamily="18" charset="-127"/>
              </a:rPr>
              <a:t>파형이 화면의 대부분에 수직으로 채워질 때까지 </a:t>
            </a:r>
            <a:r>
              <a:rPr lang="en-US" altLang="ko-KR" sz="2000" b="1" u="sng" kern="0" dirty="0">
                <a:ea typeface="HYwuldL" pitchFamily="18" charset="-127"/>
              </a:rPr>
              <a:t>V/div</a:t>
            </a:r>
            <a:r>
              <a:rPr lang="ko-KR" altLang="en-US" sz="2000" kern="0" dirty="0">
                <a:ea typeface="HYwuldL" pitchFamily="18" charset="-127"/>
              </a:rPr>
              <a:t> 노브를 조정합니다</a:t>
            </a:r>
            <a:r>
              <a:rPr lang="en-US" altLang="ko-KR" sz="2000" kern="0" dirty="0">
                <a:ea typeface="HYwuldL" pitchFamily="18" charset="-127"/>
              </a:rPr>
              <a:t>.</a:t>
            </a:r>
            <a:endParaRPr lang="ko-KR" altLang="en-US" sz="2000" kern="0" dirty="0">
              <a:ea typeface="HYwuldL" pitchFamily="18" charset="-127"/>
            </a:endParaRPr>
          </a:p>
          <a:p>
            <a:pPr marL="358675" indent="-342900" eaLnBrk="0" hangingPunct="0">
              <a:spcAft>
                <a:spcPts val="400"/>
              </a:spcAft>
              <a:buFont typeface="Arial Narrow" panose="020B0606020202030204" pitchFamily="34" charset="0"/>
              <a:buChar char="―"/>
            </a:pPr>
            <a:r>
              <a:rPr lang="ko-KR" altLang="en-US" sz="2000" kern="0" dirty="0">
                <a:ea typeface="HYwuldL" pitchFamily="18" charset="-127"/>
              </a:rPr>
              <a:t>파형이 수직으로 중간에 배치될 때까지 수직</a:t>
            </a:r>
            <a:r>
              <a:rPr lang="ko-KR" altLang="en-US" sz="2000" kern="0" dirty="0"/>
              <a:t> </a:t>
            </a:r>
            <a:r>
              <a:rPr lang="ko-KR" altLang="en-US" sz="2000" b="1" u="sng" kern="0" dirty="0">
                <a:ea typeface="HYwuldL" pitchFamily="18" charset="-127"/>
              </a:rPr>
              <a:t>위치</a:t>
            </a:r>
            <a:r>
              <a:rPr lang="ko-KR" altLang="en-US" sz="2000" kern="0" dirty="0"/>
              <a:t> </a:t>
            </a:r>
            <a:r>
              <a:rPr lang="ko-KR" altLang="en-US" sz="2000" kern="0" dirty="0">
                <a:ea typeface="HYwuldL" pitchFamily="18" charset="-127"/>
              </a:rPr>
              <a:t>노브를 조정합니다</a:t>
            </a:r>
            <a:r>
              <a:rPr lang="en-US" altLang="ko-KR" sz="2000" kern="0" dirty="0">
                <a:ea typeface="HYwuldL" pitchFamily="18" charset="-127"/>
              </a:rPr>
              <a:t>.</a:t>
            </a:r>
          </a:p>
          <a:p>
            <a:pPr marL="358675" indent="-342900" eaLnBrk="0" hangingPunct="0">
              <a:spcAft>
                <a:spcPts val="400"/>
              </a:spcAft>
              <a:buFont typeface="Arial Narrow" panose="020B0606020202030204" pitchFamily="34" charset="0"/>
              <a:buChar char="―"/>
            </a:pPr>
            <a:r>
              <a:rPr lang="ko-KR" altLang="en-US" sz="2000" kern="0" dirty="0">
                <a:ea typeface="HYwuldL" pitchFamily="18" charset="-127"/>
              </a:rPr>
              <a:t>수평으로 몇 사이클만 표시될 때까지 </a:t>
            </a:r>
            <a:r>
              <a:rPr lang="en-US" altLang="ko-KR" sz="2000" b="1" u="sng" kern="0" dirty="0">
                <a:ea typeface="HYwuldL" pitchFamily="18" charset="-127"/>
              </a:rPr>
              <a:t>s/div</a:t>
            </a:r>
            <a:r>
              <a:rPr lang="ko-KR" altLang="en-US" sz="2000" kern="0" dirty="0">
                <a:ea typeface="HYwuldL" pitchFamily="18" charset="-127"/>
              </a:rPr>
              <a:t> 노브를 조정합니다</a:t>
            </a:r>
            <a:r>
              <a:rPr lang="en-US" altLang="ko-KR" sz="2000" kern="0" dirty="0">
                <a:ea typeface="HYwuldL" pitchFamily="18" charset="-127"/>
              </a:rPr>
              <a:t>.</a:t>
            </a:r>
            <a:endParaRPr lang="ko-KR" altLang="en-US" sz="2000" kern="0" dirty="0">
              <a:ea typeface="HYwuldL" pitchFamily="18" charset="-127"/>
            </a:endParaRPr>
          </a:p>
          <a:p>
            <a:pPr marL="358675" indent="-342900" eaLnBrk="0" hangingPunct="0">
              <a:spcAft>
                <a:spcPts val="400"/>
              </a:spcAft>
              <a:buFont typeface="Arial Narrow" panose="020B0606020202030204" pitchFamily="34" charset="0"/>
              <a:buChar char="―"/>
            </a:pPr>
            <a:r>
              <a:rPr lang="ko-KR" altLang="en-US" sz="2000" kern="0" dirty="0">
                <a:ea typeface="HYwuldL" pitchFamily="18" charset="-127"/>
              </a:rPr>
              <a:t>레벨이 수직으로 거의 파형 중간에 설정될 때까지 </a:t>
            </a:r>
            <a:r>
              <a:rPr lang="ko-KR" altLang="en-US" sz="2000" b="1" u="sng" kern="0" dirty="0">
                <a:ea typeface="HYwuldL" pitchFamily="18" charset="-127"/>
              </a:rPr>
              <a:t>트리거 레벨</a:t>
            </a:r>
            <a:r>
              <a:rPr lang="ko-KR" altLang="en-US" sz="2000" kern="0" dirty="0">
                <a:ea typeface="HYwuldL" pitchFamily="18" charset="-127"/>
              </a:rPr>
              <a:t> 노브를 </a:t>
            </a:r>
            <a:br>
              <a:rPr lang="ko-KR" altLang="en-US" sz="2000" kern="0" dirty="0">
                <a:ea typeface="HYwuldL" pitchFamily="18" charset="-127"/>
              </a:rPr>
            </a:br>
            <a:r>
              <a:rPr lang="ko-KR" altLang="en-US" sz="2000" kern="0" dirty="0">
                <a:ea typeface="HYwuldL" pitchFamily="18" charset="-127"/>
              </a:rPr>
              <a:t>조정합니다</a:t>
            </a:r>
            <a:r>
              <a:rPr lang="en-US" altLang="ko-KR" sz="2000" kern="0" dirty="0">
                <a:ea typeface="HYwuldL" pitchFamily="18" charset="-127"/>
              </a:rPr>
              <a:t>. </a:t>
            </a:r>
            <a:endParaRPr lang="ko-KR" altLang="en-US" sz="2000" kern="0" dirty="0">
              <a:ea typeface="HYwuldL" pitchFamily="18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2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오실로스코프 트리거링에 대한 이해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81200" y="8161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2000" b="1" i="1" dirty="0">
                <a:latin typeface="Arial"/>
                <a:ea typeface="HYwuldL" pitchFamily="18" charset="-127"/>
              </a:rPr>
              <a:t>트리거링은 종종 스코프에서 이해하기 가장 어려운 기능이지만 여러분이 이해해야 하는 가장 중요한 기능 중 하나이기도 입니다</a:t>
            </a:r>
            <a:r>
              <a:rPr lang="en-US" altLang="ko-KR" sz="2000" b="1" i="1" dirty="0">
                <a:latin typeface="Arial"/>
                <a:ea typeface="HYwuldL" pitchFamily="18" charset="-127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000" y="4343401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>
                <a:latin typeface="Arial"/>
                <a:ea typeface="HYwuldL" pitchFamily="18" charset="-127"/>
              </a:rPr>
              <a:t>경마에서 사진 판정은 아날로그식 오실로스코프 트리거링이라고 할 수 있습니다</a:t>
            </a:r>
            <a:r>
              <a:rPr lang="en-US" altLang="ko-KR" sz="1600" b="1">
                <a:latin typeface="Arial"/>
                <a:ea typeface="HYwuldL" pitchFamily="18" charset="-127"/>
              </a:rPr>
              <a:t>.</a:t>
            </a:r>
          </a:p>
        </p:txBody>
      </p:sp>
      <p:pic>
        <p:nvPicPr>
          <p:cNvPr id="20" name="Picture 19" descr="Horse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62800" y="1981201"/>
            <a:ext cx="3257550" cy="22956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21" name="Straight Connector 20"/>
          <p:cNvCxnSpPr/>
          <p:nvPr/>
        </p:nvCxnSpPr>
        <p:spPr bwMode="auto">
          <a:xfrm rot="5400000">
            <a:off x="8972550" y="3133725"/>
            <a:ext cx="228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3"/>
          <p:cNvSpPr txBox="1">
            <a:spLocks noChangeArrowheads="1"/>
          </p:cNvSpPr>
          <p:nvPr/>
        </p:nvSpPr>
        <p:spPr bwMode="black">
          <a:xfrm>
            <a:off x="1752600" y="2133600"/>
            <a:ext cx="548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ko-KR" altLang="en-US" sz="2000" kern="0" dirty="0">
                <a:ea typeface="HYwuldL" pitchFamily="18" charset="-127"/>
              </a:rPr>
              <a:t>오실로스코프 </a:t>
            </a:r>
            <a:r>
              <a:rPr lang="en-US" altLang="zh-CN" sz="2000" kern="0" dirty="0">
                <a:ea typeface="HYwuldL" pitchFamily="18" charset="-127"/>
              </a:rPr>
              <a:t>"</a:t>
            </a:r>
            <a:r>
              <a:rPr lang="ko-KR" altLang="en-US" sz="2000" kern="0" dirty="0">
                <a:ea typeface="HYwuldL" pitchFamily="18" charset="-127"/>
              </a:rPr>
              <a:t>트리거링</a:t>
            </a:r>
            <a:r>
              <a:rPr lang="en-US" altLang="zh-CN" sz="2000" kern="0" dirty="0">
                <a:ea typeface="HYwuldL" pitchFamily="18" charset="-127"/>
              </a:rPr>
              <a:t>"</a:t>
            </a:r>
            <a:r>
              <a:rPr lang="ko-KR" altLang="en-US" sz="2000" kern="0" dirty="0">
                <a:ea typeface="HYwuldL" pitchFamily="18" charset="-127"/>
              </a:rPr>
              <a:t>을 </a:t>
            </a:r>
            <a:r>
              <a:rPr lang="en-US" altLang="zh-CN" sz="2000" kern="0" dirty="0">
                <a:ea typeface="HYwuldL" pitchFamily="18" charset="-127"/>
              </a:rPr>
              <a:t>"</a:t>
            </a:r>
            <a:r>
              <a:rPr lang="ko-KR" altLang="en-US" sz="2000" kern="0" dirty="0">
                <a:ea typeface="HYwuldL" pitchFamily="18" charset="-127"/>
              </a:rPr>
              <a:t>동기화된 사진 촬영</a:t>
            </a:r>
            <a:r>
              <a:rPr lang="en-US" altLang="zh-CN" sz="2000" kern="0" dirty="0">
                <a:ea typeface="HYwuldL" pitchFamily="18" charset="-127"/>
              </a:rPr>
              <a:t>"</a:t>
            </a:r>
            <a:r>
              <a:rPr lang="ko-KR" altLang="en-US" sz="2000" kern="0" dirty="0">
                <a:ea typeface="HYwuldL" pitchFamily="18" charset="-127"/>
              </a:rPr>
              <a:t>이라고 생각하십시오</a:t>
            </a:r>
            <a:r>
              <a:rPr lang="en-US" altLang="ko-KR" sz="2000" kern="0" dirty="0">
                <a:ea typeface="HYwuldL" pitchFamily="18" charset="-127"/>
              </a:rPr>
              <a:t>.</a:t>
            </a:r>
            <a:endParaRPr lang="ko-KR" altLang="en-US" sz="2000" kern="0" dirty="0">
              <a:ea typeface="HYwuldL" pitchFamily="18" charset="-127"/>
            </a:endParaRPr>
          </a:p>
          <a:p>
            <a:pPr marL="342900" indent="-342900" eaLnBrk="0" hangingPunct="0"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ko-KR" altLang="en-US" sz="2000" kern="0" dirty="0">
                <a:ea typeface="HYwuldL" pitchFamily="18" charset="-127"/>
              </a:rPr>
              <a:t>하나의 파형 </a:t>
            </a:r>
            <a:r>
              <a:rPr lang="en-US" altLang="zh-CN" sz="2000" kern="0" dirty="0">
                <a:ea typeface="HYwuldL" pitchFamily="18" charset="-127"/>
              </a:rPr>
              <a:t>"</a:t>
            </a:r>
            <a:r>
              <a:rPr lang="ko-KR" altLang="en-US" sz="2000" kern="0" dirty="0">
                <a:ea typeface="HYwuldL" pitchFamily="18" charset="-127"/>
              </a:rPr>
              <a:t>사진</a:t>
            </a:r>
            <a:r>
              <a:rPr lang="en-US" altLang="zh-CN" sz="2000" kern="0" dirty="0">
                <a:ea typeface="HYwuldL" pitchFamily="18" charset="-127"/>
              </a:rPr>
              <a:t>"</a:t>
            </a:r>
            <a:r>
              <a:rPr lang="ko-KR" altLang="en-US" sz="2000" kern="0" dirty="0">
                <a:ea typeface="HYwuldL" pitchFamily="18" charset="-127"/>
              </a:rPr>
              <a:t>은 연속된 수많은 디지털화된 샘플로 구성됩니다</a:t>
            </a:r>
            <a:r>
              <a:rPr lang="en-US" altLang="ko-KR" sz="2000" kern="0" dirty="0">
                <a:ea typeface="HYwuldL" pitchFamily="18" charset="-127"/>
              </a:rPr>
              <a:t>.</a:t>
            </a:r>
            <a:endParaRPr lang="ko-KR" altLang="en-US" sz="2000" kern="0" dirty="0">
              <a:ea typeface="HYwuldL" pitchFamily="18" charset="-127"/>
            </a:endParaRPr>
          </a:p>
          <a:p>
            <a:pPr marL="342900" indent="-342900" eaLnBrk="0" hangingPunct="0"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en-US" altLang="zh-CN" sz="2000" kern="0" dirty="0">
                <a:ea typeface="HYwuldL" pitchFamily="18" charset="-127"/>
              </a:rPr>
              <a:t>"</a:t>
            </a:r>
            <a:r>
              <a:rPr lang="ko-KR" altLang="en-US" sz="2000" kern="0" dirty="0">
                <a:ea typeface="HYwuldL" pitchFamily="18" charset="-127"/>
              </a:rPr>
              <a:t>사진 촬영</a:t>
            </a:r>
            <a:r>
              <a:rPr lang="en-US" altLang="zh-CN" sz="2000" kern="0" dirty="0">
                <a:ea typeface="HYwuldL" pitchFamily="18" charset="-127"/>
              </a:rPr>
              <a:t>"</a:t>
            </a:r>
            <a:r>
              <a:rPr lang="ko-KR" altLang="en-US" sz="2000" kern="0" dirty="0">
                <a:ea typeface="HYwuldL" pitchFamily="18" charset="-127"/>
              </a:rPr>
              <a:t>은 반복되는 파형에서 고유한 한 포인트에 동기화되어야 합니다</a:t>
            </a:r>
            <a:r>
              <a:rPr lang="en-US" altLang="ko-KR" sz="2000" kern="0" dirty="0">
                <a:ea typeface="HYwuldL" pitchFamily="18" charset="-127"/>
              </a:rPr>
              <a:t>.</a:t>
            </a:r>
            <a:endParaRPr lang="ko-KR" altLang="en-US" sz="2000" kern="0" dirty="0">
              <a:ea typeface="HYwuldL" pitchFamily="18" charset="-127"/>
            </a:endParaRPr>
          </a:p>
          <a:p>
            <a:pPr marL="342900" indent="-342900" eaLnBrk="0" hangingPunct="0"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ko-KR" altLang="en-US" sz="2000" kern="0" dirty="0">
                <a:ea typeface="HYwuldL" pitchFamily="18" charset="-127"/>
              </a:rPr>
              <a:t>대부분의 일반적인 오실로스코프 트리거링은 특정 전압 레벨에서 신호의 상승 또는 하강 에지에 대한 수집 동기화</a:t>
            </a:r>
            <a:r>
              <a:rPr lang="en-US" altLang="ko-KR" sz="2000" kern="0" dirty="0">
                <a:ea typeface="HYwuldL" pitchFamily="18" charset="-127"/>
              </a:rPr>
              <a:t>(</a:t>
            </a:r>
            <a:r>
              <a:rPr lang="ko-KR" altLang="en-US" sz="2000" kern="0" dirty="0">
                <a:ea typeface="HYwuldL" pitchFamily="18" charset="-127"/>
              </a:rPr>
              <a:t>사진 촬영</a:t>
            </a:r>
            <a:r>
              <a:rPr lang="en-US" altLang="ko-KR" sz="2000" kern="0" dirty="0">
                <a:ea typeface="HYwuldL" pitchFamily="18" charset="-127"/>
              </a:rPr>
              <a:t>)</a:t>
            </a:r>
            <a:r>
              <a:rPr lang="ko-KR" altLang="en-US" sz="2000" kern="0" dirty="0">
                <a:ea typeface="HYwuldL" pitchFamily="18" charset="-127"/>
              </a:rPr>
              <a:t>를 바탕으로 합니다</a:t>
            </a:r>
            <a:r>
              <a:rPr lang="en-US" altLang="ko-KR" sz="2000" kern="0" dirty="0">
                <a:ea typeface="HYwuldL" pitchFamily="18" charset="-127"/>
              </a:rPr>
              <a:t>.</a:t>
            </a:r>
            <a:endParaRPr lang="ko-KR" altLang="en-US" sz="2000" kern="0" dirty="0">
              <a:ea typeface="HYwuldL" pitchFamily="18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08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34131CE9-BFED-486A-B2B6-1C614591219E}"/>
              </a:ext>
            </a:extLst>
          </p:cNvPr>
          <p:cNvGrpSpPr/>
          <p:nvPr/>
        </p:nvGrpSpPr>
        <p:grpSpPr>
          <a:xfrm>
            <a:off x="1981200" y="1054008"/>
            <a:ext cx="8382000" cy="3588079"/>
            <a:chOff x="1981200" y="1288007"/>
            <a:chExt cx="8382000" cy="35880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3A61DD-CFD3-461A-ABFD-4EC60AE4D7F2}"/>
                </a:ext>
              </a:extLst>
            </p:cNvPr>
            <p:cNvGrpSpPr/>
            <p:nvPr/>
          </p:nvGrpSpPr>
          <p:grpSpPr>
            <a:xfrm>
              <a:off x="1981200" y="1288007"/>
              <a:ext cx="3810000" cy="2292679"/>
              <a:chOff x="1981200" y="1288007"/>
              <a:chExt cx="3810000" cy="2292679"/>
            </a:xfrm>
          </p:grpSpPr>
          <p:pic>
            <p:nvPicPr>
              <p:cNvPr id="37" name="Picture 36" descr="Trigger1.png">
                <a:extLst>
                  <a:ext uri="{FF2B5EF4-FFF2-40B4-BE49-F238E27FC236}">
                    <a16:creationId xmlns:a16="http://schemas.microsoft.com/office/drawing/2014/main" id="{C8645B9A-8734-42D7-8993-443F5C55B8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981200" y="1288007"/>
                <a:ext cx="3810000" cy="2292679"/>
              </a:xfrm>
              <a:prstGeom prst="rect">
                <a:avLst/>
              </a:prstGeom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E4F158-E03A-44B9-B4CB-4A89D730D0B5}"/>
                  </a:ext>
                </a:extLst>
              </p:cNvPr>
              <p:cNvSpPr/>
              <p:nvPr/>
            </p:nvSpPr>
            <p:spPr>
              <a:xfrm>
                <a:off x="5202767" y="1396478"/>
                <a:ext cx="533400" cy="152400"/>
              </a:xfrm>
              <a:prstGeom prst="rect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705E721-AE9E-4B6F-8306-94E539779762}"/>
                </a:ext>
              </a:extLst>
            </p:cNvPr>
            <p:cNvGrpSpPr/>
            <p:nvPr/>
          </p:nvGrpSpPr>
          <p:grpSpPr>
            <a:xfrm>
              <a:off x="4038600" y="1897607"/>
              <a:ext cx="3810000" cy="2292679"/>
              <a:chOff x="4038600" y="1897607"/>
              <a:chExt cx="3810000" cy="2292679"/>
            </a:xfrm>
          </p:grpSpPr>
          <p:pic>
            <p:nvPicPr>
              <p:cNvPr id="30" name="Picture 29" descr="Trigger2.png">
                <a:extLst>
                  <a:ext uri="{FF2B5EF4-FFF2-40B4-BE49-F238E27FC236}">
                    <a16:creationId xmlns:a16="http://schemas.microsoft.com/office/drawing/2014/main" id="{5AA7CE1A-1AAF-4989-97BA-43FE1DD92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/>
              <a:srcRect t="10686"/>
              <a:stretch>
                <a:fillRect/>
              </a:stretch>
            </p:blipFill>
            <p:spPr>
              <a:xfrm>
                <a:off x="4038600" y="1897607"/>
                <a:ext cx="3810000" cy="2292679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48AAED9-832E-4705-ACEF-F2C696A713DE}"/>
                  </a:ext>
                </a:extLst>
              </p:cNvPr>
              <p:cNvSpPr/>
              <p:nvPr/>
            </p:nvSpPr>
            <p:spPr>
              <a:xfrm>
                <a:off x="7260166" y="2027244"/>
                <a:ext cx="533400" cy="152400"/>
              </a:xfrm>
              <a:prstGeom prst="rect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D705BC7-02AD-4B59-959A-8FE10A70332F}"/>
                </a:ext>
              </a:extLst>
            </p:cNvPr>
            <p:cNvGrpSpPr/>
            <p:nvPr/>
          </p:nvGrpSpPr>
          <p:grpSpPr>
            <a:xfrm>
              <a:off x="6553200" y="2583407"/>
              <a:ext cx="3810000" cy="2292679"/>
              <a:chOff x="6553200" y="2583407"/>
              <a:chExt cx="3810000" cy="2292679"/>
            </a:xfrm>
          </p:grpSpPr>
          <p:pic>
            <p:nvPicPr>
              <p:cNvPr id="27" name="Picture 26" descr="Trigger3.png">
                <a:extLst>
                  <a:ext uri="{FF2B5EF4-FFF2-40B4-BE49-F238E27FC236}">
                    <a16:creationId xmlns:a16="http://schemas.microsoft.com/office/drawing/2014/main" id="{D8AC10BA-146D-4317-BA12-0E21705A7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/>
              <a:srcRect t="10686"/>
              <a:stretch>
                <a:fillRect/>
              </a:stretch>
            </p:blipFill>
            <p:spPr>
              <a:xfrm>
                <a:off x="6553200" y="2583407"/>
                <a:ext cx="3810000" cy="2292679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7A8284D-C2F2-435E-9EA2-1646B00398A1}"/>
                  </a:ext>
                </a:extLst>
              </p:cNvPr>
              <p:cNvSpPr/>
              <p:nvPr/>
            </p:nvSpPr>
            <p:spPr>
              <a:xfrm>
                <a:off x="9753600" y="2683155"/>
                <a:ext cx="533400" cy="152400"/>
              </a:xfrm>
              <a:prstGeom prst="rect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 dirty="0"/>
              </a:p>
            </p:txBody>
          </p:sp>
        </p:grpSp>
      </p:grp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트리거링 예</a:t>
            </a:r>
            <a:endParaRPr lang="en-US" dirty="0"/>
          </a:p>
        </p:txBody>
      </p:sp>
      <p:pic>
        <p:nvPicPr>
          <p:cNvPr id="29" name="Picture 28" descr="Fig06.T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915400" y="457200"/>
            <a:ext cx="1104900" cy="165735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667250" y="2000251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ko-KR" altLang="en-US" sz="1000" b="1">
                <a:solidFill>
                  <a:srgbClr val="FFFF00"/>
                </a:solidFill>
                <a:latin typeface="Arial"/>
                <a:ea typeface="HYwuldL" pitchFamily="18" charset="-127"/>
              </a:rPr>
              <a:t>트리거 지점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rot="16200000" flipH="1">
            <a:off x="5312777" y="2364373"/>
            <a:ext cx="423446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8305800" y="2438401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ko-KR" altLang="en-US" sz="1000" b="1">
                <a:solidFill>
                  <a:srgbClr val="FFFF00"/>
                </a:solidFill>
                <a:latin typeface="Arial"/>
                <a:ea typeface="HYwuldL" pitchFamily="18" charset="-127"/>
              </a:rPr>
              <a:t>트리거 지점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 rot="10800000" flipV="1">
            <a:off x="8162472" y="2667000"/>
            <a:ext cx="219528" cy="2095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1905000" y="331904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400" b="1">
                <a:latin typeface="Arial"/>
                <a:ea typeface="HYwuldL" pitchFamily="18" charset="-127"/>
              </a:rPr>
              <a:t>트리거되지 않은 상태</a:t>
            </a:r>
          </a:p>
          <a:p>
            <a:pPr algn="ctr">
              <a:buNone/>
            </a:pPr>
            <a:r>
              <a:rPr lang="en-US" altLang="ko-KR" sz="1000" b="1">
                <a:latin typeface="Arial"/>
                <a:ea typeface="HYwuldL" pitchFamily="18" charset="-127"/>
              </a:rPr>
              <a:t>(</a:t>
            </a:r>
            <a:r>
              <a:rPr lang="ko-KR" altLang="en-US" sz="1000" b="1">
                <a:latin typeface="Arial"/>
                <a:ea typeface="HYwuldL" pitchFamily="18" charset="-127"/>
              </a:rPr>
              <a:t>동기화되지 않은 사진 촬영</a:t>
            </a:r>
            <a:r>
              <a:rPr lang="en-US" altLang="ko-KR" sz="1000" b="1">
                <a:latin typeface="Arial"/>
                <a:ea typeface="HYwuldL" pitchFamily="18" charset="-127"/>
              </a:rPr>
              <a:t>)</a:t>
            </a:r>
            <a:endParaRPr lang="ko-KR" altLang="en-US" sz="1000" b="1">
              <a:latin typeface="Arial"/>
              <a:ea typeface="HYwuldL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24300" y="3928647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ko-KR" altLang="en-US" sz="1400" b="1">
                <a:latin typeface="Arial"/>
                <a:ea typeface="HYwuldL" pitchFamily="18" charset="-127"/>
              </a:rPr>
              <a:t>트리거 </a:t>
            </a:r>
            <a:r>
              <a:rPr lang="en-US" altLang="ko-KR" sz="1400" b="1">
                <a:latin typeface="Arial"/>
                <a:ea typeface="HYwuldL" pitchFamily="18" charset="-127"/>
              </a:rPr>
              <a:t>= </a:t>
            </a:r>
            <a:r>
              <a:rPr lang="ko-KR" altLang="en-US" sz="1400" b="1">
                <a:latin typeface="Arial"/>
                <a:ea typeface="HYwuldL" pitchFamily="18" charset="-127"/>
              </a:rPr>
              <a:t>상승 에지 </a:t>
            </a:r>
            <a:r>
              <a:rPr lang="en-US" altLang="ko-KR" sz="1400" b="1">
                <a:latin typeface="Arial"/>
                <a:ea typeface="HYwuldL" pitchFamily="18" charset="-127"/>
              </a:rPr>
              <a:t>@ 0.0V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8000" y="461444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ko-KR" altLang="en-US" sz="1400" b="1">
                <a:latin typeface="Arial"/>
                <a:ea typeface="HYwuldL" pitchFamily="18" charset="-127"/>
              </a:rPr>
              <a:t>트리거 </a:t>
            </a:r>
            <a:r>
              <a:rPr lang="en-US" altLang="ko-KR" sz="1400" b="1">
                <a:latin typeface="Arial"/>
                <a:ea typeface="HYwuldL" pitchFamily="18" charset="-127"/>
              </a:rPr>
              <a:t>= </a:t>
            </a:r>
            <a:r>
              <a:rPr lang="ko-KR" altLang="en-US" sz="1400" b="1">
                <a:latin typeface="Arial"/>
                <a:ea typeface="HYwuldL" pitchFamily="18" charset="-127"/>
              </a:rPr>
              <a:t>하강 에지 </a:t>
            </a:r>
            <a:r>
              <a:rPr lang="en-US" altLang="ko-KR" sz="1400" b="1">
                <a:latin typeface="Arial"/>
                <a:ea typeface="HYwuldL" pitchFamily="18" charset="-127"/>
              </a:rPr>
              <a:t>@ +2.0V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86000" y="1066801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ko-KR" altLang="en-US" sz="1000" b="1">
                <a:solidFill>
                  <a:srgbClr val="FFFF00"/>
                </a:solidFill>
                <a:latin typeface="Arial"/>
                <a:ea typeface="HYwuldL" pitchFamily="18" charset="-127"/>
              </a:rPr>
              <a:t>파형 위에 설정된 트리거 레벨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58200" y="4067176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000" b="1">
                <a:solidFill>
                  <a:srgbClr val="FFFF00"/>
                </a:solidFill>
                <a:latin typeface="Arial"/>
                <a:ea typeface="HYwuldL" pitchFamily="18" charset="-127"/>
              </a:rPr>
              <a:t>양의 시간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29425" y="4067176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000" b="1">
                <a:solidFill>
                  <a:srgbClr val="FFFF00"/>
                </a:solidFill>
                <a:latin typeface="Arial"/>
                <a:ea typeface="HYwuldL" pitchFamily="18" charset="-127"/>
              </a:rPr>
              <a:t>음의 시간</a:t>
            </a: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black">
          <a:xfrm>
            <a:off x="1905000" y="51816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indent="-231775" eaLnBrk="0" hangingPunct="0"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b="1" kern="0">
                <a:ea typeface="HYwuldL" pitchFamily="18" charset="-127"/>
              </a:rPr>
              <a:t>DSO</a:t>
            </a:r>
            <a:r>
              <a:rPr lang="ko-KR" altLang="en-US" b="1" kern="0">
                <a:ea typeface="HYwuldL" pitchFamily="18" charset="-127"/>
              </a:rPr>
              <a:t>의 </a:t>
            </a:r>
            <a:r>
              <a:rPr lang="ko-KR" altLang="en-US" b="1" kern="0" dirty="0">
                <a:ea typeface="HYwuldL" pitchFamily="18" charset="-127"/>
              </a:rPr>
              <a:t>기본 </a:t>
            </a:r>
            <a:r>
              <a:rPr lang="ko-KR" altLang="en-US" b="1" kern="0">
                <a:ea typeface="HYwuldL" pitchFamily="18" charset="-127"/>
              </a:rPr>
              <a:t>트리거 위치</a:t>
            </a:r>
            <a:r>
              <a:rPr lang="en-US" altLang="ko-KR" b="1" kern="0">
                <a:ea typeface="HYwuldL" pitchFamily="18" charset="-127"/>
              </a:rPr>
              <a:t>(</a:t>
            </a:r>
            <a:r>
              <a:rPr lang="ko-KR" altLang="en-US" b="1" kern="0">
                <a:ea typeface="HYwuldL" pitchFamily="18" charset="-127"/>
              </a:rPr>
              <a:t>시간 </a:t>
            </a:r>
            <a:r>
              <a:rPr lang="en-US" altLang="ko-KR" b="1" kern="0">
                <a:ea typeface="HYwuldL" pitchFamily="18" charset="-127"/>
              </a:rPr>
              <a:t>0) = </a:t>
            </a:r>
            <a:r>
              <a:rPr lang="ko-KR" altLang="en-US" b="1" kern="0">
                <a:ea typeface="HYwuldL" pitchFamily="18" charset="-127"/>
              </a:rPr>
              <a:t>중앙 화면</a:t>
            </a:r>
            <a:r>
              <a:rPr lang="en-US" altLang="ko-KR" b="1" kern="0">
                <a:ea typeface="HYwuldL" pitchFamily="18" charset="-127"/>
              </a:rPr>
              <a:t>(</a:t>
            </a:r>
            <a:r>
              <a:rPr lang="ko-KR" altLang="en-US" b="1" kern="0">
                <a:ea typeface="HYwuldL" pitchFamily="18" charset="-127"/>
              </a:rPr>
              <a:t>수평</a:t>
            </a:r>
            <a:r>
              <a:rPr lang="en-US" altLang="ko-KR" b="1" kern="0">
                <a:ea typeface="HYwuldL" pitchFamily="18" charset="-127"/>
              </a:rPr>
              <a:t>)</a:t>
            </a:r>
            <a:endParaRPr lang="ko-KR" altLang="en-US" b="1" kern="0">
              <a:ea typeface="HYwuldL" pitchFamily="18" charset="-127"/>
            </a:endParaRPr>
          </a:p>
          <a:p>
            <a:pPr marL="231775" indent="-231775" eaLnBrk="0" hangingPunct="0"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b="1" kern="0">
                <a:ea typeface="HYwuldL" pitchFamily="18" charset="-127"/>
              </a:rPr>
              <a:t>이전 아날로그 스코프의</a:t>
            </a:r>
            <a:r>
              <a:rPr lang="ko-KR" altLang="en-US" b="1" kern="0"/>
              <a:t> </a:t>
            </a:r>
            <a:r>
              <a:rPr lang="ko-KR" altLang="en-US" b="1" u="sng" kern="0">
                <a:ea typeface="HYwuldL" pitchFamily="18" charset="-127"/>
              </a:rPr>
              <a:t>유일한</a:t>
            </a:r>
            <a:r>
              <a:rPr lang="ko-KR" altLang="en-US" b="1" kern="0"/>
              <a:t> </a:t>
            </a:r>
            <a:r>
              <a:rPr lang="ko-KR" altLang="en-US" b="1" kern="0">
                <a:ea typeface="HYwuldL" pitchFamily="18" charset="-127"/>
              </a:rPr>
              <a:t>트리거 위치 </a:t>
            </a:r>
            <a:r>
              <a:rPr lang="en-US" altLang="ko-KR" b="1" kern="0">
                <a:ea typeface="HYwuldL" pitchFamily="18" charset="-127"/>
              </a:rPr>
              <a:t>= </a:t>
            </a:r>
            <a:r>
              <a:rPr lang="ko-KR" altLang="en-US" b="1" kern="0">
                <a:ea typeface="HYwuldL" pitchFamily="18" charset="-127"/>
              </a:rPr>
              <a:t>화면 왼쪽</a:t>
            </a:r>
            <a:endParaRPr lang="ko-KR" altLang="en-US" b="1" kern="0" dirty="0">
              <a:ea typeface="HYwuldL" pitchFamily="18" charset="-127"/>
            </a:endParaRPr>
          </a:p>
        </p:txBody>
      </p:sp>
      <p:cxnSp>
        <p:nvCxnSpPr>
          <p:cNvPr id="47" name="Straight Arrow Connector 27"/>
          <p:cNvCxnSpPr/>
          <p:nvPr/>
        </p:nvCxnSpPr>
        <p:spPr bwMode="auto">
          <a:xfrm>
            <a:off x="9296400" y="4191000"/>
            <a:ext cx="381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29"/>
          <p:cNvCxnSpPr/>
          <p:nvPr/>
        </p:nvCxnSpPr>
        <p:spPr bwMode="auto">
          <a:xfrm rot="10800000">
            <a:off x="6629400" y="4191000"/>
            <a:ext cx="381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33"/>
          <p:cNvCxnSpPr/>
          <p:nvPr/>
        </p:nvCxnSpPr>
        <p:spPr bwMode="auto">
          <a:xfrm>
            <a:off x="8162926" y="4191000"/>
            <a:ext cx="447675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50" name="Straight Arrow Connector 36"/>
          <p:cNvCxnSpPr/>
          <p:nvPr/>
        </p:nvCxnSpPr>
        <p:spPr bwMode="auto">
          <a:xfrm rot="10800000">
            <a:off x="7696200" y="4191000"/>
            <a:ext cx="457200" cy="7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90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65C1941-EFED-4B49-AF23-D1AA02AA2B01}"/>
              </a:ext>
            </a:extLst>
          </p:cNvPr>
          <p:cNvGrpSpPr/>
          <p:nvPr/>
        </p:nvGrpSpPr>
        <p:grpSpPr>
          <a:xfrm>
            <a:off x="3200400" y="1143000"/>
            <a:ext cx="5791200" cy="3484855"/>
            <a:chOff x="3200400" y="1143001"/>
            <a:chExt cx="5791200" cy="3484855"/>
          </a:xfrm>
        </p:grpSpPr>
        <p:pic>
          <p:nvPicPr>
            <p:cNvPr id="8" name="Picture 7" descr="Advanced Trigger1.png">
              <a:extLst>
                <a:ext uri="{FF2B5EF4-FFF2-40B4-BE49-F238E27FC236}">
                  <a16:creationId xmlns:a16="http://schemas.microsoft.com/office/drawing/2014/main" id="{934D2086-9160-4803-A84B-7676C8339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3200400" y="1143001"/>
              <a:ext cx="5791200" cy="34848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19210E-D28A-48FA-8C19-71F0AD52B0B8}"/>
                </a:ext>
              </a:extLst>
            </p:cNvPr>
            <p:cNvSpPr/>
            <p:nvPr/>
          </p:nvSpPr>
          <p:spPr>
            <a:xfrm>
              <a:off x="8077200" y="1329268"/>
              <a:ext cx="838200" cy="228600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/>
            </a:p>
          </p:txBody>
        </p:sp>
      </p:grp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고급 오실로스코프 트리거링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476500" y="5181600"/>
            <a:ext cx="7239000" cy="129540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ko-KR" altLang="en-US" sz="2000" dirty="0">
                <a:solidFill>
                  <a:schemeClr val="tx1"/>
                </a:solidFill>
              </a:rPr>
              <a:t>학교 실험실에서 진행하는 실험의 대부분은 표준 </a:t>
            </a:r>
            <a:r>
              <a:rPr lang="en-US" altLang="ko-KR" sz="2000" dirty="0">
                <a:solidFill>
                  <a:schemeClr val="tx1"/>
                </a:solidFill>
              </a:rPr>
              <a:t>"</a:t>
            </a:r>
            <a:r>
              <a:rPr lang="ko-KR" altLang="en-US" sz="2000" dirty="0">
                <a:solidFill>
                  <a:schemeClr val="tx1"/>
                </a:solidFill>
              </a:rPr>
              <a:t>에지</a:t>
            </a:r>
            <a:r>
              <a:rPr lang="en-US" altLang="ko-KR" sz="2000" dirty="0">
                <a:solidFill>
                  <a:schemeClr val="tx1"/>
                </a:solidFill>
              </a:rPr>
              <a:t>" </a:t>
            </a:r>
            <a:r>
              <a:rPr lang="ko-KR" altLang="en-US" sz="2000" dirty="0">
                <a:solidFill>
                  <a:schemeClr val="tx1"/>
                </a:solidFill>
              </a:rPr>
              <a:t>트리거링을 기반으로 합니다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ko-KR" altLang="en-US" sz="2000" dirty="0">
                <a:solidFill>
                  <a:schemeClr val="tx1"/>
                </a:solidFill>
              </a:rPr>
              <a:t>보다 복잡한 신호를 트리거링하려면 고급 트리거링 옵션이 필요합니다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2187" y="4742427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 dirty="0">
                <a:ea typeface="HYwuldL" pitchFamily="18" charset="-127"/>
              </a:rPr>
              <a:t>예</a:t>
            </a:r>
            <a:r>
              <a:rPr lang="en-US" altLang="ko-KR" sz="1600" b="1" dirty="0">
                <a:ea typeface="HYwuldL" pitchFamily="18" charset="-127"/>
              </a:rPr>
              <a:t>: I</a:t>
            </a:r>
            <a:r>
              <a:rPr lang="en-US" altLang="ko-KR" sz="1600" b="1" baseline="30000" dirty="0">
                <a:ea typeface="HYwuldL" pitchFamily="18" charset="-127"/>
              </a:rPr>
              <a:t>2</a:t>
            </a:r>
            <a:r>
              <a:rPr lang="en-US" altLang="ko-KR" sz="1600" b="1" dirty="0">
                <a:ea typeface="HYwuldL" pitchFamily="18" charset="-127"/>
              </a:rPr>
              <a:t>C </a:t>
            </a:r>
            <a:r>
              <a:rPr lang="ko-KR" altLang="en-US" sz="1600" b="1" dirty="0">
                <a:ea typeface="HYwuldL" pitchFamily="18" charset="-127"/>
              </a:rPr>
              <a:t>직렬 버스에서 트리거링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2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73372" y="640808"/>
            <a:ext cx="8566028" cy="4773858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오실로스코프 조작 원리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56388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ko-KR" sz="2000" b="1">
                <a:latin typeface="Arial"/>
                <a:ea typeface="HYwuldL" pitchFamily="18" charset="-127"/>
              </a:rPr>
              <a:t>DSO </a:t>
            </a:r>
            <a:r>
              <a:rPr lang="ko-KR" altLang="en-US" sz="2000" b="1">
                <a:latin typeface="Arial"/>
                <a:ea typeface="HYwuldL" pitchFamily="18" charset="-127"/>
              </a:rPr>
              <a:t>블록 다이어그램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4953001"/>
            <a:ext cx="259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200" b="1">
                <a:latin typeface="Arial"/>
                <a:ea typeface="HYwuldL" pitchFamily="18" charset="-127"/>
              </a:rPr>
              <a:t>황색 </a:t>
            </a:r>
            <a:r>
              <a:rPr lang="en-US" altLang="ko-KR" sz="1200" b="1">
                <a:latin typeface="Arial"/>
                <a:ea typeface="HYwuldL" pitchFamily="18" charset="-127"/>
              </a:rPr>
              <a:t>= </a:t>
            </a:r>
            <a:r>
              <a:rPr lang="ko-KR" altLang="en-US" sz="1200" b="1">
                <a:latin typeface="Arial"/>
                <a:ea typeface="HYwuldL" pitchFamily="18" charset="-127"/>
              </a:rPr>
              <a:t>채널 관련 블록</a:t>
            </a:r>
          </a:p>
          <a:p>
            <a:pPr algn="l">
              <a:buNone/>
            </a:pPr>
            <a:r>
              <a:rPr lang="ko-KR" altLang="en-US" sz="1200" b="1">
                <a:latin typeface="Arial"/>
                <a:ea typeface="HYwuldL" pitchFamily="18" charset="-127"/>
              </a:rPr>
              <a:t>청색 </a:t>
            </a:r>
            <a:r>
              <a:rPr lang="en-US" altLang="ko-KR" sz="1200" b="1">
                <a:latin typeface="Arial"/>
                <a:ea typeface="HYwuldL" pitchFamily="18" charset="-127"/>
              </a:rPr>
              <a:t>= </a:t>
            </a:r>
            <a:r>
              <a:rPr lang="ko-KR" altLang="en-US" sz="1200" b="1">
                <a:latin typeface="Arial"/>
                <a:ea typeface="HYwuldL" pitchFamily="18" charset="-127"/>
              </a:rPr>
              <a:t>시스템 블록</a:t>
            </a:r>
            <a:r>
              <a:rPr lang="en-US" altLang="ko-KR" sz="1200" b="1">
                <a:latin typeface="Arial"/>
                <a:ea typeface="HYwuldL" pitchFamily="18" charset="-127"/>
              </a:rPr>
              <a:t>(</a:t>
            </a:r>
            <a:r>
              <a:rPr lang="ko-KR" altLang="en-US" sz="1200" b="1">
                <a:latin typeface="Arial"/>
                <a:ea typeface="HYwuldL" pitchFamily="18" charset="-127"/>
              </a:rPr>
              <a:t>모든 채널 지원</a:t>
            </a:r>
            <a:r>
              <a:rPr lang="en-US" altLang="ko-KR" sz="1200" b="1">
                <a:latin typeface="Arial"/>
                <a:ea typeface="HYwuldL" pitchFamily="18" charset="-127"/>
              </a:rPr>
              <a:t>)</a:t>
            </a:r>
            <a:endParaRPr lang="ko-KR" altLang="en-US" sz="1200" b="1">
              <a:latin typeface="Arial"/>
              <a:ea typeface="HYwuldL" pitchFamily="18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48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오실로스코프 성능 사양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000"/>
              </a:spcAft>
              <a:buClr>
                <a:schemeClr val="accent1"/>
              </a:buClr>
            </a:pPr>
            <a:r>
              <a:rPr lang="en-US" altLang="ko-KR" sz="1800" b="1" i="1" dirty="0"/>
              <a:t>"</a:t>
            </a:r>
            <a:r>
              <a:rPr lang="ko-KR" altLang="en-US" sz="1800" b="1" i="1" dirty="0"/>
              <a:t>대역폭</a:t>
            </a:r>
            <a:r>
              <a:rPr lang="en-US" altLang="ko-KR" sz="1800" b="1" i="1" dirty="0"/>
              <a:t>"</a:t>
            </a:r>
            <a:r>
              <a:rPr lang="ko-KR" altLang="en-US" sz="1800" b="1" i="1" dirty="0"/>
              <a:t>은 오실로스코프에서 가장 중요한 사양합니다</a:t>
            </a:r>
            <a:r>
              <a:rPr lang="en-US" altLang="ko-KR" sz="1800" b="1" i="1" dirty="0"/>
              <a:t>.</a:t>
            </a:r>
          </a:p>
          <a:p>
            <a:pPr>
              <a:spcAft>
                <a:spcPts val="1000"/>
              </a:spcAft>
              <a:buClr>
                <a:schemeClr val="accent1"/>
              </a:buClr>
            </a:pPr>
            <a:endParaRPr lang="en-US" sz="1800" b="1" i="1" dirty="0"/>
          </a:p>
        </p:txBody>
      </p:sp>
      <p:pic>
        <p:nvPicPr>
          <p:cNvPr id="6" name="Picture 5" descr="Fig5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29075" y="1524604"/>
            <a:ext cx="4133850" cy="2434938"/>
          </a:xfrm>
          <a:prstGeom prst="rect">
            <a:avLst/>
          </a:prstGeo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99789" y="5537257"/>
            <a:ext cx="247650" cy="495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44097" y="4036143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600" b="1" dirty="0">
                <a:latin typeface="Arial"/>
                <a:ea typeface="HYwuldL" pitchFamily="18" charset="-127"/>
              </a:rPr>
              <a:t>오실로스코프 </a:t>
            </a:r>
            <a:r>
              <a:rPr lang="en-US" altLang="zh-CN" sz="1600" b="1" dirty="0">
                <a:latin typeface="Arial"/>
                <a:ea typeface="HYwuldL" pitchFamily="18" charset="-127"/>
              </a:rPr>
              <a:t>"</a:t>
            </a:r>
            <a:r>
              <a:rPr lang="ko-KR" altLang="en-US" sz="1600" b="1" dirty="0">
                <a:latin typeface="Arial"/>
                <a:ea typeface="HYwuldL" pitchFamily="18" charset="-127"/>
              </a:rPr>
              <a:t>가우스</a:t>
            </a:r>
            <a:r>
              <a:rPr lang="en-US" altLang="zh-CN" sz="1600" b="1" dirty="0">
                <a:latin typeface="Arial"/>
                <a:ea typeface="HYwuldL" pitchFamily="18" charset="-127"/>
              </a:rPr>
              <a:t>"</a:t>
            </a:r>
            <a:r>
              <a:rPr lang="ko-KR" altLang="en-US" sz="1600" b="1" dirty="0">
                <a:latin typeface="Arial"/>
                <a:ea typeface="HYwuldL" pitchFamily="18" charset="-127"/>
              </a:rPr>
              <a:t>주파수 응답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black">
          <a:xfrm>
            <a:off x="1762897" y="4645743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Aft>
                <a:spcPts val="1000"/>
              </a:spcAft>
              <a:buFont typeface="Arial Narrow" panose="020B0606020202030204" pitchFamily="34" charset="0"/>
              <a:buChar char="―"/>
            </a:pPr>
            <a:r>
              <a:rPr lang="ko-KR" altLang="en-US" kern="0" dirty="0">
                <a:ea typeface="HYwuldL" pitchFamily="18" charset="-127"/>
              </a:rPr>
              <a:t>모든 오실로스코프는 로우패스 주파수 응답을 보입니다</a:t>
            </a:r>
            <a:r>
              <a:rPr lang="en-US" altLang="ko-KR" kern="0" dirty="0">
                <a:ea typeface="HYwuldL" pitchFamily="18" charset="-127"/>
              </a:rPr>
              <a:t>.</a:t>
            </a:r>
          </a:p>
          <a:p>
            <a:pPr marL="285750" indent="-285750" eaLnBrk="0" hangingPunct="0">
              <a:spcAft>
                <a:spcPts val="1000"/>
              </a:spcAft>
              <a:buFont typeface="Arial Narrow" panose="020B0606020202030204" pitchFamily="34" charset="0"/>
              <a:buChar char="―"/>
            </a:pPr>
            <a:r>
              <a:rPr lang="ko-KR" altLang="en-US" kern="0" dirty="0">
                <a:ea typeface="HYwuldL" pitchFamily="18" charset="-127"/>
              </a:rPr>
              <a:t>입력 사인파가 </a:t>
            </a:r>
            <a:r>
              <a:rPr lang="en-US" altLang="ko-KR" kern="0" dirty="0" err="1">
                <a:ea typeface="HYwuldL" pitchFamily="18" charset="-127"/>
              </a:rPr>
              <a:t>3dB</a:t>
            </a:r>
            <a:r>
              <a:rPr lang="ko-KR" altLang="en-US" kern="0" dirty="0">
                <a:ea typeface="HYwuldL" pitchFamily="18" charset="-127"/>
              </a:rPr>
              <a:t>로 감쇠되는 주파수가 스코프의 대역폭을 정의합니다</a:t>
            </a:r>
            <a:r>
              <a:rPr lang="en-US" altLang="ko-KR" kern="0" dirty="0">
                <a:ea typeface="HYwuldL" pitchFamily="18" charset="-127"/>
              </a:rPr>
              <a:t>.</a:t>
            </a:r>
            <a:endParaRPr lang="ko-KR" altLang="en-US" kern="0" dirty="0">
              <a:ea typeface="HYwuldL" pitchFamily="18" charset="-127"/>
            </a:endParaRPr>
          </a:p>
          <a:p>
            <a:pPr marL="285750" indent="-285750" eaLnBrk="0" hangingPunct="0">
              <a:spcAft>
                <a:spcPts val="1000"/>
              </a:spcAft>
              <a:buFont typeface="Arial Narrow" panose="020B0606020202030204" pitchFamily="34" charset="0"/>
              <a:buChar char="―"/>
            </a:pPr>
            <a:r>
              <a:rPr lang="en-US" altLang="ko-KR" kern="0" dirty="0">
                <a:ea typeface="HYwuldL" pitchFamily="18" charset="-127"/>
              </a:rPr>
              <a:t>-</a:t>
            </a:r>
            <a:r>
              <a:rPr lang="en-US" altLang="ko-KR" kern="0" dirty="0" err="1">
                <a:ea typeface="HYwuldL" pitchFamily="18" charset="-127"/>
              </a:rPr>
              <a:t>3dB</a:t>
            </a:r>
            <a:r>
              <a:rPr lang="ko-KR" altLang="en-US" kern="0" dirty="0">
                <a:ea typeface="HYwuldL" pitchFamily="18" charset="-127"/>
              </a:rPr>
              <a:t>는 </a:t>
            </a:r>
            <a:r>
              <a:rPr lang="en-US" altLang="ko-KR" kern="0" dirty="0">
                <a:ea typeface="HYwuldL" pitchFamily="18" charset="-127"/>
              </a:rPr>
              <a:t>~ -30% </a:t>
            </a:r>
            <a:r>
              <a:rPr lang="ko-KR" altLang="en-US" kern="0" dirty="0">
                <a:ea typeface="HYwuldL" pitchFamily="18" charset="-127"/>
              </a:rPr>
              <a:t>진폭 오차와 같습니다</a:t>
            </a:r>
            <a:r>
              <a:rPr lang="en-US" altLang="ko-KR" kern="0" dirty="0">
                <a:ea typeface="HYwuldL" pitchFamily="18" charset="-127"/>
              </a:rPr>
              <a:t>(-</a:t>
            </a:r>
            <a:r>
              <a:rPr lang="en-US" altLang="ko-KR" kern="0" dirty="0" err="1">
                <a:ea typeface="HYwuldL" pitchFamily="18" charset="-127"/>
              </a:rPr>
              <a:t>3dB</a:t>
            </a:r>
            <a:r>
              <a:rPr lang="en-US" altLang="ko-KR" kern="0" dirty="0">
                <a:ea typeface="HYwuldL" pitchFamily="18" charset="-127"/>
              </a:rPr>
              <a:t> = 20 Log     ).</a:t>
            </a:r>
            <a:endParaRPr lang="ko-KR" altLang="en-US" kern="0" dirty="0">
              <a:ea typeface="HYwuldL" pitchFamily="18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71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F0B96D-3647-4969-8228-51AF44CDC225}"/>
              </a:ext>
            </a:extLst>
          </p:cNvPr>
          <p:cNvGrpSpPr/>
          <p:nvPr/>
        </p:nvGrpSpPr>
        <p:grpSpPr>
          <a:xfrm>
            <a:off x="2286000" y="1397001"/>
            <a:ext cx="7848600" cy="2306331"/>
            <a:chOff x="2286000" y="1397001"/>
            <a:chExt cx="7848600" cy="230633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855E567-92D7-4FEA-BBA9-828A646D906C}"/>
                </a:ext>
              </a:extLst>
            </p:cNvPr>
            <p:cNvGrpSpPr/>
            <p:nvPr/>
          </p:nvGrpSpPr>
          <p:grpSpPr>
            <a:xfrm>
              <a:off x="2286000" y="1410653"/>
              <a:ext cx="3810000" cy="2292679"/>
              <a:chOff x="2286000" y="1410653"/>
              <a:chExt cx="3810000" cy="2292679"/>
            </a:xfrm>
          </p:grpSpPr>
          <p:pic>
            <p:nvPicPr>
              <p:cNvPr id="17" name="Picture 16" descr="Fig02.png">
                <a:extLst>
                  <a:ext uri="{FF2B5EF4-FFF2-40B4-BE49-F238E27FC236}">
                    <a16:creationId xmlns:a16="http://schemas.microsoft.com/office/drawing/2014/main" id="{A8FE6BF5-488D-4D87-86F0-E48644FC9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2286000" y="1410653"/>
                <a:ext cx="3810000" cy="2292679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ABA686-495E-4B7D-859F-C99D4070A0CD}"/>
                  </a:ext>
                </a:extLst>
              </p:cNvPr>
              <p:cNvSpPr/>
              <p:nvPr/>
            </p:nvSpPr>
            <p:spPr>
              <a:xfrm>
                <a:off x="5486400" y="1524000"/>
                <a:ext cx="533400" cy="152400"/>
              </a:xfrm>
              <a:prstGeom prst="rect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BF44D4B-7EB9-47C7-9B53-146B9FE157D5}"/>
                </a:ext>
              </a:extLst>
            </p:cNvPr>
            <p:cNvGrpSpPr/>
            <p:nvPr/>
          </p:nvGrpSpPr>
          <p:grpSpPr>
            <a:xfrm>
              <a:off x="6324600" y="1397001"/>
              <a:ext cx="3810000" cy="2292679"/>
              <a:chOff x="6324600" y="1397001"/>
              <a:chExt cx="3810000" cy="2292679"/>
            </a:xfrm>
          </p:grpSpPr>
          <p:pic>
            <p:nvPicPr>
              <p:cNvPr id="15" name="Picture 14" descr="Fig03.png">
                <a:extLst>
                  <a:ext uri="{FF2B5EF4-FFF2-40B4-BE49-F238E27FC236}">
                    <a16:creationId xmlns:a16="http://schemas.microsoft.com/office/drawing/2014/main" id="{8F7A970F-FAD3-4AA1-9765-C07D227E1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>
              <a:xfrm>
                <a:off x="6324600" y="1397001"/>
                <a:ext cx="3810000" cy="2292679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0D6B18-C8E0-4277-BDB2-363100E9E984}"/>
                  </a:ext>
                </a:extLst>
              </p:cNvPr>
              <p:cNvSpPr/>
              <p:nvPr/>
            </p:nvSpPr>
            <p:spPr>
              <a:xfrm>
                <a:off x="9530294" y="1524000"/>
                <a:ext cx="533400" cy="152400"/>
              </a:xfrm>
              <a:prstGeom prst="rect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 dirty="0"/>
              </a:p>
            </p:txBody>
          </p:sp>
        </p:grpSp>
      </p:grp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정확한 대역폭 선택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0800" y="4343401"/>
            <a:ext cx="7172326" cy="1841303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ko-KR" altLang="en-US" dirty="0"/>
              <a:t>아날로그 어플리케이션에 필요한 </a:t>
            </a:r>
            <a:r>
              <a:rPr lang="en-US" altLang="ko-KR" dirty="0"/>
              <a:t>BW: ≥ </a:t>
            </a:r>
            <a:r>
              <a:rPr lang="ko-KR" altLang="en-US" dirty="0"/>
              <a:t>가장 높은 사인파 주파수의 </a:t>
            </a:r>
            <a:r>
              <a:rPr lang="en-US" altLang="ko-KR" dirty="0"/>
              <a:t>3</a:t>
            </a:r>
            <a:r>
              <a:rPr lang="ko-KR" altLang="en-US" dirty="0"/>
              <a:t>배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ko-KR" altLang="en-US" dirty="0"/>
              <a:t>디지털 어플리케이션에 필요한 </a:t>
            </a:r>
            <a:r>
              <a:rPr lang="en-US" altLang="ko-KR" dirty="0"/>
              <a:t>BW: ≥ </a:t>
            </a:r>
            <a:r>
              <a:rPr lang="ko-KR" altLang="en-US" dirty="0"/>
              <a:t>가장 높은 디지털 클럭 속도의 </a:t>
            </a:r>
            <a:r>
              <a:rPr lang="en-US" altLang="ko-KR" dirty="0"/>
              <a:t>5</a:t>
            </a:r>
            <a:r>
              <a:rPr lang="ko-KR" altLang="en-US" dirty="0"/>
              <a:t>배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ko-KR" altLang="en-US" dirty="0"/>
              <a:t>신호 에지 속도에 기반한 보다 정확한 </a:t>
            </a:r>
            <a:r>
              <a:rPr lang="en-US" altLang="ko-KR" dirty="0"/>
              <a:t>BW </a:t>
            </a:r>
            <a:r>
              <a:rPr lang="ko-KR" altLang="en-US" dirty="0"/>
              <a:t>결정</a:t>
            </a:r>
            <a:r>
              <a:rPr lang="en-US" altLang="ko-KR" dirty="0"/>
              <a:t>(</a:t>
            </a:r>
            <a:r>
              <a:rPr lang="ko-KR" altLang="en-US" dirty="0"/>
              <a:t>프리젠테이션 끝 부분에 나와 있는 </a:t>
            </a:r>
            <a:r>
              <a:rPr lang="en-US" altLang="ko-KR" dirty="0"/>
              <a:t>"</a:t>
            </a:r>
            <a:r>
              <a:rPr lang="ko-KR" altLang="en-US" dirty="0"/>
              <a:t>대역폭</a:t>
            </a:r>
            <a:r>
              <a:rPr lang="en-US" altLang="ko-KR" dirty="0"/>
              <a:t>" </a:t>
            </a:r>
            <a:r>
              <a:rPr lang="ko-KR" altLang="en-US" dirty="0"/>
              <a:t>어플리케이션 노트 참조</a:t>
            </a:r>
            <a:r>
              <a:rPr lang="en-US" altLang="ko-KR" dirty="0"/>
              <a:t>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sz="2000" b="1" i="1" dirty="0">
                <a:latin typeface="Arial"/>
                <a:ea typeface="HYwuldL" pitchFamily="18" charset="-127"/>
              </a:rPr>
              <a:t>입력 </a:t>
            </a:r>
            <a:r>
              <a:rPr lang="en-US" altLang="ko-KR" sz="2000" b="1" i="1" dirty="0">
                <a:latin typeface="Arial"/>
                <a:ea typeface="HYwuldL" pitchFamily="18" charset="-127"/>
              </a:rPr>
              <a:t>= 100MHz </a:t>
            </a:r>
            <a:r>
              <a:rPr lang="ko-KR" altLang="en-US" sz="2000" b="1" i="1" dirty="0">
                <a:latin typeface="Arial"/>
                <a:ea typeface="HYwuldL" pitchFamily="18" charset="-127"/>
              </a:rPr>
              <a:t>디지털 클럭</a:t>
            </a:r>
          </a:p>
          <a:p>
            <a:pPr marL="231775" indent="-231775"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36957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ko-KR" sz="1600" b="1" dirty="0">
                <a:latin typeface="Arial"/>
                <a:ea typeface="HYwuldL" pitchFamily="18" charset="-127"/>
              </a:rPr>
              <a:t>100MHz BW </a:t>
            </a:r>
            <a:r>
              <a:rPr lang="ko-KR" altLang="en-US" sz="1600" b="1" dirty="0">
                <a:latin typeface="Arial"/>
                <a:ea typeface="HYwuldL" pitchFamily="18" charset="-127"/>
              </a:rPr>
              <a:t>스코프를 사용한 응답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400" y="36957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ko-KR" sz="1600" b="1">
                <a:latin typeface="Arial"/>
                <a:ea typeface="HYwuldL" pitchFamily="18" charset="-127"/>
              </a:rPr>
              <a:t>500MHz BW </a:t>
            </a:r>
            <a:r>
              <a:rPr lang="ko-KR" altLang="en-US" sz="1600" b="1">
                <a:latin typeface="Arial"/>
                <a:ea typeface="HYwuldL" pitchFamily="18" charset="-127"/>
              </a:rPr>
              <a:t>스코프를 사용한 응답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4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26253" y="988646"/>
            <a:ext cx="7613227" cy="737870"/>
          </a:xfrm>
        </p:spPr>
        <p:txBody>
          <a:bodyPr/>
          <a:lstStyle/>
          <a:p>
            <a:r>
              <a:rPr lang="ko-KR" altLang="en-US" dirty="0"/>
              <a:t>학습 내용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844626"/>
            <a:ext cx="6705600" cy="3733800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ko-KR" altLang="en-US" dirty="0"/>
              <a:t> 오실로스코프란</a:t>
            </a:r>
            <a:r>
              <a:rPr lang="en-US" altLang="ko-KR" dirty="0"/>
              <a:t>?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altLang="ko-KR" dirty="0"/>
              <a:t> </a:t>
            </a:r>
            <a:r>
              <a:rPr lang="ko-KR" altLang="en-US" dirty="0"/>
              <a:t>프로빙 기초</a:t>
            </a:r>
            <a:r>
              <a:rPr lang="en-US" altLang="ko-KR" dirty="0"/>
              <a:t>(</a:t>
            </a:r>
            <a:r>
              <a:rPr lang="ko-KR" altLang="en-US" dirty="0"/>
              <a:t>저주파 모델</a:t>
            </a:r>
            <a:r>
              <a:rPr lang="en-US" altLang="ko-KR" dirty="0"/>
              <a:t>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altLang="ko-KR" dirty="0"/>
              <a:t> </a:t>
            </a:r>
            <a:r>
              <a:rPr lang="ko-KR" altLang="en-US" dirty="0"/>
              <a:t>전압 및 타이밍 측정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ko-KR" altLang="en-US" dirty="0"/>
              <a:t> 화면에서 적절하게 파형 스케일링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ko-KR" altLang="en-US" dirty="0"/>
              <a:t> 오실로스코프 트리거링에 대한 이해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ko-KR" altLang="en-US" dirty="0"/>
              <a:t>오실로스코프 조작 원리 및 성능 사양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ko-KR" altLang="en-US" dirty="0"/>
              <a:t>프로빙</a:t>
            </a:r>
            <a:r>
              <a:rPr lang="en-US" altLang="ko-KR" dirty="0"/>
              <a:t>(</a:t>
            </a:r>
            <a:r>
              <a:rPr lang="ko-KR" altLang="en-US" dirty="0"/>
              <a:t>다이나믹</a:t>
            </a:r>
            <a:r>
              <a:rPr lang="en-US" altLang="ko-KR" dirty="0"/>
              <a:t>/AC </a:t>
            </a:r>
            <a:r>
              <a:rPr lang="ko-KR" altLang="en-US" dirty="0"/>
              <a:t>모델 및 로드의 영향</a:t>
            </a:r>
            <a:r>
              <a:rPr lang="en-US" altLang="ko-KR" dirty="0"/>
              <a:t>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altLang="ko-KR" dirty="0"/>
              <a:t>DSOXEDK </a:t>
            </a:r>
            <a:r>
              <a:rPr lang="ko-KR" altLang="en-US" dirty="0"/>
              <a:t>실험 가이드 및 자습서 사용하기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ko-KR" altLang="en-US" dirty="0"/>
              <a:t> 추가 기술 자료</a:t>
            </a:r>
          </a:p>
        </p:txBody>
      </p:sp>
      <p:pic>
        <p:nvPicPr>
          <p:cNvPr id="8" name="Picture 4" descr="MCj0238208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0" y="3048000"/>
            <a:ext cx="2073275" cy="24542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3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기타 중요한 오실로스코프 사양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828800" y="1123538"/>
            <a:ext cx="4572000" cy="3048000"/>
          </a:xfrm>
        </p:spPr>
        <p:txBody>
          <a:bodyPr/>
          <a:lstStyle/>
          <a:p>
            <a:pPr marL="285750" indent="-285750" eaLnBrk="0" hangingPunct="0">
              <a:buFont typeface="Arial" panose="020B0604020202020204" pitchFamily="34" charset="0"/>
              <a:buChar char="−"/>
            </a:pPr>
            <a:r>
              <a:rPr lang="ko-KR" altLang="en-US" sz="1800" u="sng" kern="0" dirty="0">
                <a:ea typeface="HYwuldL" pitchFamily="18" charset="-127"/>
              </a:rPr>
              <a:t>샘플링 속도</a:t>
            </a:r>
            <a:r>
              <a:rPr lang="ko-KR" altLang="en-US" sz="1800" kern="0" dirty="0">
                <a:ea typeface="HYwuldL" pitchFamily="18" charset="-127"/>
              </a:rPr>
              <a:t> </a:t>
            </a:r>
            <a:r>
              <a:rPr lang="en-US" altLang="ko-KR" sz="1800" kern="0" dirty="0">
                <a:ea typeface="HYwuldL" pitchFamily="18" charset="-127"/>
              </a:rPr>
              <a:t>(</a:t>
            </a:r>
            <a:r>
              <a:rPr lang="ko-KR" altLang="en-US" sz="1800" kern="0" dirty="0">
                <a:ea typeface="HYwuldL" pitchFamily="18" charset="-127"/>
              </a:rPr>
              <a:t>초당 샘플 수</a:t>
            </a:r>
            <a:r>
              <a:rPr lang="en-US" altLang="ko-KR" sz="1800" kern="0" dirty="0">
                <a:ea typeface="HYwuldL" pitchFamily="18" charset="-127"/>
              </a:rPr>
              <a:t>) – ≥ 4X BW</a:t>
            </a:r>
            <a:r>
              <a:rPr lang="ko-KR" altLang="en-US" sz="1800" kern="0" dirty="0">
                <a:ea typeface="HYwuldL" pitchFamily="18" charset="-127"/>
              </a:rPr>
              <a:t>이어야 합니다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85750" indent="-285750" eaLnBrk="0" hangingPunct="0">
              <a:buFont typeface="Arial" panose="020B0604020202020204" pitchFamily="34" charset="0"/>
              <a:buChar char="−"/>
            </a:pPr>
            <a:r>
              <a:rPr lang="ko-KR" altLang="en-US" sz="1800" u="sng" kern="0" dirty="0">
                <a:ea typeface="HYwuldL" pitchFamily="18" charset="-127"/>
              </a:rPr>
              <a:t>메모리 깊이</a:t>
            </a:r>
            <a:r>
              <a:rPr lang="ko-KR" altLang="en-US" sz="1800" kern="0" dirty="0"/>
              <a:t> </a:t>
            </a:r>
            <a:r>
              <a:rPr lang="en-US" altLang="ko-KR" sz="1800" kern="0" dirty="0">
                <a:solidFill>
                  <a:schemeClr val="tx1"/>
                </a:solidFill>
                <a:ea typeface="HYwuldL" pitchFamily="18" charset="-127"/>
              </a:rPr>
              <a:t>– </a:t>
            </a:r>
            <a:r>
              <a:rPr lang="ko-KR" altLang="en-US" sz="1800" kern="0" dirty="0">
                <a:ea typeface="HYwuldL" pitchFamily="18" charset="-127"/>
              </a:rPr>
              <a:t> 스코프의 최대 샘플링 속도로 샘플링을 진행하는 동안 캡처할 수 있는 가장 긴 파형을 결정합니다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85750" indent="-285750" eaLnBrk="0" hangingPunct="0">
              <a:buFont typeface="Arial" panose="020B0604020202020204" pitchFamily="34" charset="0"/>
              <a:buChar char="−"/>
            </a:pPr>
            <a:r>
              <a:rPr lang="ko-KR" altLang="en-US" sz="1800" u="sng" kern="0" dirty="0">
                <a:ea typeface="HYwuldL" pitchFamily="18" charset="-127"/>
              </a:rPr>
              <a:t>채널 수</a:t>
            </a:r>
            <a:r>
              <a:rPr lang="ko-KR" altLang="en-US" sz="1800" kern="0" dirty="0">
                <a:ea typeface="HYwuldL" pitchFamily="18" charset="-127"/>
              </a:rPr>
              <a:t> </a:t>
            </a:r>
            <a:r>
              <a:rPr lang="en-US" altLang="ko-KR" sz="1800" kern="0" dirty="0">
                <a:ea typeface="HYwuldL" pitchFamily="18" charset="-127"/>
              </a:rPr>
              <a:t>– </a:t>
            </a:r>
            <a:r>
              <a:rPr lang="ko-KR" altLang="en-US" sz="1800" kern="0" dirty="0">
                <a:ea typeface="HYwuldL" pitchFamily="18" charset="-127"/>
              </a:rPr>
              <a:t>일반적으로 </a:t>
            </a:r>
            <a:r>
              <a:rPr lang="en-US" altLang="ko-KR" sz="1800" kern="0" dirty="0">
                <a:ea typeface="HYwuldL" pitchFamily="18" charset="-127"/>
              </a:rPr>
              <a:t>2 </a:t>
            </a:r>
            <a:r>
              <a:rPr lang="ko-KR" altLang="en-US" sz="1800" kern="0" dirty="0">
                <a:ea typeface="HYwuldL" pitchFamily="18" charset="-127"/>
              </a:rPr>
              <a:t>또는 </a:t>
            </a:r>
            <a:r>
              <a:rPr lang="en-US" altLang="ko-KR" sz="1800" kern="0" dirty="0">
                <a:ea typeface="HYwuldL" pitchFamily="18" charset="-127"/>
              </a:rPr>
              <a:t>4</a:t>
            </a:r>
            <a:r>
              <a:rPr lang="ko-KR" altLang="en-US" sz="1800" kern="0" dirty="0">
                <a:ea typeface="HYwuldL" pitchFamily="18" charset="-127"/>
              </a:rPr>
              <a:t>채널</a:t>
            </a:r>
            <a:r>
              <a:rPr lang="en-US" altLang="ko-KR" sz="1800" kern="0" dirty="0">
                <a:ea typeface="HYwuldL" pitchFamily="18" charset="-127"/>
              </a:rPr>
              <a:t>. MSO </a:t>
            </a:r>
            <a:r>
              <a:rPr lang="ko-KR" altLang="en-US" sz="1800" kern="0" dirty="0">
                <a:ea typeface="HYwuldL" pitchFamily="18" charset="-127"/>
              </a:rPr>
              <a:t>모델은 </a:t>
            </a:r>
            <a:r>
              <a:rPr lang="en-US" altLang="ko-KR" sz="1800" kern="0" dirty="0">
                <a:ea typeface="HYwuldL" pitchFamily="18" charset="-127"/>
              </a:rPr>
              <a:t>1</a:t>
            </a:r>
            <a:r>
              <a:rPr lang="ko-KR" altLang="en-US" sz="1800" kern="0" dirty="0">
                <a:ea typeface="HYwuldL" pitchFamily="18" charset="-127"/>
              </a:rPr>
              <a:t>비트 해상도</a:t>
            </a:r>
            <a:r>
              <a:rPr lang="en-US" altLang="ko-KR" sz="1800" kern="0" dirty="0">
                <a:ea typeface="HYwuldL" pitchFamily="18" charset="-127"/>
              </a:rPr>
              <a:t>(</a:t>
            </a:r>
            <a:r>
              <a:rPr lang="ko-KR" altLang="en-US" sz="1800" kern="0" dirty="0">
                <a:ea typeface="HYwuldL" pitchFamily="18" charset="-127"/>
              </a:rPr>
              <a:t>하이 또는 로우</a:t>
            </a:r>
            <a:r>
              <a:rPr lang="en-US" altLang="ko-KR" sz="1800" kern="0" dirty="0">
                <a:ea typeface="HYwuldL" pitchFamily="18" charset="-127"/>
              </a:rPr>
              <a:t>)</a:t>
            </a:r>
            <a:r>
              <a:rPr lang="ko-KR" altLang="en-US" sz="1800" kern="0" dirty="0">
                <a:ea typeface="HYwuldL" pitchFamily="18" charset="-127"/>
              </a:rPr>
              <a:t>로 </a:t>
            </a:r>
            <a:br>
              <a:rPr lang="ko-KR" altLang="en-US" sz="1800" kern="0" dirty="0">
                <a:ea typeface="HYwuldL" pitchFamily="18" charset="-127"/>
              </a:rPr>
            </a:br>
            <a:r>
              <a:rPr lang="ko-KR" altLang="en-US" sz="1800" kern="0" dirty="0">
                <a:ea typeface="HYwuldL" pitchFamily="18" charset="-127"/>
              </a:rPr>
              <a:t>디지털 수집을 위한 </a:t>
            </a:r>
            <a:r>
              <a:rPr lang="en-US" altLang="ko-KR" sz="1800" kern="0" dirty="0">
                <a:ea typeface="HYwuldL" pitchFamily="18" charset="-127"/>
              </a:rPr>
              <a:t>8~32</a:t>
            </a:r>
            <a:r>
              <a:rPr lang="ko-KR" altLang="en-US" sz="1800" kern="0" dirty="0">
                <a:ea typeface="HYwuldL" pitchFamily="18" charset="-127"/>
              </a:rPr>
              <a:t>채널을 추가합니다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black">
          <a:xfrm>
            <a:off x="1878335" y="4343400"/>
            <a:ext cx="820683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ts val="1800"/>
              </a:spcBef>
              <a:buFont typeface="Arial" panose="020B0604020202020204" pitchFamily="34" charset="0"/>
              <a:buChar char="−"/>
              <a:defRPr/>
            </a:pPr>
            <a:r>
              <a:rPr lang="ko-KR" altLang="en-US" u="sng" kern="0" dirty="0">
                <a:ea typeface="HYwuldL" pitchFamily="18" charset="-127"/>
              </a:rPr>
              <a:t>파형 업데이트 속도</a:t>
            </a:r>
            <a:r>
              <a:rPr lang="ko-KR" altLang="en-US" kern="0" dirty="0">
                <a:ea typeface="HYwuldL" pitchFamily="18" charset="-127"/>
              </a:rPr>
              <a:t> </a:t>
            </a:r>
            <a:r>
              <a:rPr lang="en-US" altLang="ko-KR" kern="0" dirty="0">
                <a:ea typeface="HYwuldL" pitchFamily="18" charset="-127"/>
              </a:rPr>
              <a:t>– </a:t>
            </a:r>
            <a:r>
              <a:rPr lang="ko-KR" altLang="en-US" kern="0" dirty="0">
                <a:ea typeface="HYwuldL" pitchFamily="18" charset="-127"/>
              </a:rPr>
              <a:t>업데이트 속도가 빠를 수록 간헐적으로 발생하는 회로 문제를 캡처하는 능력이 향상됩니다</a:t>
            </a:r>
            <a:r>
              <a:rPr lang="en-US" altLang="ko-KR" kern="0" dirty="0">
                <a:ea typeface="HYwuldL" pitchFamily="18" charset="-127"/>
              </a:rPr>
              <a:t>.</a:t>
            </a:r>
            <a:endParaRPr lang="ko-KR" altLang="en-US" kern="0" dirty="0">
              <a:ea typeface="HYwuldL" pitchFamily="18" charset="-127"/>
            </a:endParaRPr>
          </a:p>
          <a:p>
            <a:pPr marL="285750" indent="-285750" eaLnBrk="0" hangingPunct="0">
              <a:spcBef>
                <a:spcPts val="1800"/>
              </a:spcBef>
              <a:buFont typeface="Arial" panose="020B0604020202020204" pitchFamily="34" charset="0"/>
              <a:buChar char="−"/>
              <a:defRPr/>
            </a:pPr>
            <a:r>
              <a:rPr lang="ko-KR" altLang="en-US" u="sng" kern="0" dirty="0">
                <a:ea typeface="HYwuldL" pitchFamily="18" charset="-127"/>
              </a:rPr>
              <a:t>디스플레이 품질</a:t>
            </a:r>
            <a:r>
              <a:rPr lang="ko-KR" altLang="en-US" kern="0" dirty="0">
                <a:ea typeface="HYwuldL" pitchFamily="18" charset="-127"/>
              </a:rPr>
              <a:t> </a:t>
            </a:r>
            <a:r>
              <a:rPr lang="en-US" altLang="ko-KR" kern="0" dirty="0">
                <a:ea typeface="HYwuldL" pitchFamily="18" charset="-127"/>
              </a:rPr>
              <a:t>– </a:t>
            </a:r>
            <a:r>
              <a:rPr lang="ko-KR" altLang="en-US" kern="0" dirty="0">
                <a:ea typeface="HYwuldL" pitchFamily="18" charset="-127"/>
              </a:rPr>
              <a:t>크기</a:t>
            </a:r>
            <a:r>
              <a:rPr lang="en-US" altLang="ko-KR" kern="0" dirty="0">
                <a:ea typeface="HYwuldL" pitchFamily="18" charset="-127"/>
              </a:rPr>
              <a:t>, </a:t>
            </a:r>
            <a:r>
              <a:rPr lang="ko-KR" altLang="en-US" kern="0" dirty="0">
                <a:ea typeface="HYwuldL" pitchFamily="18" charset="-127"/>
              </a:rPr>
              <a:t>해상도</a:t>
            </a:r>
            <a:r>
              <a:rPr lang="en-US" altLang="ko-KR" kern="0" dirty="0">
                <a:ea typeface="HYwuldL" pitchFamily="18" charset="-127"/>
              </a:rPr>
              <a:t>, </a:t>
            </a:r>
            <a:r>
              <a:rPr lang="ko-KR" altLang="en-US" kern="0" dirty="0">
                <a:ea typeface="HYwuldL" pitchFamily="18" charset="-127"/>
              </a:rPr>
              <a:t>명암 그라데이션 레벨 수</a:t>
            </a:r>
            <a:r>
              <a:rPr lang="en-US" altLang="ko-KR" kern="0" dirty="0">
                <a:ea typeface="HYwuldL" pitchFamily="18" charset="-127"/>
              </a:rPr>
              <a:t>.</a:t>
            </a:r>
            <a:endParaRPr lang="ko-KR" altLang="en-US" kern="0" dirty="0">
              <a:ea typeface="HYwuldL" pitchFamily="18" charset="-127"/>
            </a:endParaRPr>
          </a:p>
          <a:p>
            <a:pPr marL="285750" indent="-285750" eaLnBrk="0" hangingPunct="0">
              <a:spcBef>
                <a:spcPts val="1800"/>
              </a:spcBef>
              <a:buFont typeface="Arial" panose="020B0604020202020204" pitchFamily="34" charset="0"/>
              <a:buChar char="−"/>
              <a:defRPr/>
            </a:pPr>
            <a:r>
              <a:rPr lang="ko-KR" altLang="en-US" u="sng" kern="0" dirty="0">
                <a:ea typeface="HYwuldL" pitchFamily="18" charset="-127"/>
              </a:rPr>
              <a:t>고급 트리거 모드</a:t>
            </a:r>
            <a:r>
              <a:rPr lang="ko-KR" altLang="en-US" kern="0" dirty="0">
                <a:ea typeface="HYwuldL" pitchFamily="18" charset="-127"/>
              </a:rPr>
              <a:t> </a:t>
            </a:r>
            <a:r>
              <a:rPr lang="en-US" altLang="ko-KR" kern="0" dirty="0">
                <a:ea typeface="HYwuldL" pitchFamily="18" charset="-127"/>
              </a:rPr>
              <a:t>– </a:t>
            </a:r>
            <a:r>
              <a:rPr lang="ko-KR" altLang="en-US" kern="0" dirty="0">
                <a:ea typeface="HYwuldL" pitchFamily="18" charset="-127"/>
              </a:rPr>
              <a:t>시간이 제한된 펄스 폭</a:t>
            </a:r>
            <a:r>
              <a:rPr lang="en-US" altLang="ko-KR" kern="0" dirty="0">
                <a:ea typeface="HYwuldL" pitchFamily="18" charset="-127"/>
              </a:rPr>
              <a:t>, </a:t>
            </a:r>
            <a:r>
              <a:rPr lang="ko-KR" altLang="en-US" kern="0" dirty="0">
                <a:ea typeface="HYwuldL" pitchFamily="18" charset="-127"/>
              </a:rPr>
              <a:t>패턴</a:t>
            </a:r>
            <a:r>
              <a:rPr lang="en-US" altLang="ko-KR" kern="0" dirty="0">
                <a:ea typeface="HYwuldL" pitchFamily="18" charset="-127"/>
              </a:rPr>
              <a:t>, </a:t>
            </a:r>
            <a:r>
              <a:rPr lang="ko-KR" altLang="en-US" kern="0" dirty="0">
                <a:ea typeface="HYwuldL" pitchFamily="18" charset="-127"/>
              </a:rPr>
              <a:t>비디오</a:t>
            </a:r>
            <a:r>
              <a:rPr lang="en-US" altLang="ko-KR" kern="0" dirty="0">
                <a:ea typeface="HYwuldL" pitchFamily="18" charset="-127"/>
              </a:rPr>
              <a:t>, </a:t>
            </a:r>
            <a:r>
              <a:rPr lang="ko-KR" altLang="en-US" kern="0" dirty="0">
                <a:ea typeface="HYwuldL" pitchFamily="18" charset="-127"/>
              </a:rPr>
              <a:t>직렬</a:t>
            </a:r>
            <a:r>
              <a:rPr lang="en-US" altLang="ko-KR" kern="0" dirty="0">
                <a:ea typeface="HYwuldL" pitchFamily="18" charset="-127"/>
              </a:rPr>
              <a:t>, </a:t>
            </a:r>
            <a:r>
              <a:rPr lang="ko-KR" altLang="en-US" kern="0" dirty="0">
                <a:ea typeface="HYwuldL" pitchFamily="18" charset="-127"/>
              </a:rPr>
              <a:t>펄스 위반</a:t>
            </a:r>
            <a:r>
              <a:rPr lang="en-US" altLang="ko-KR" kern="0" dirty="0">
                <a:ea typeface="HYwuldL" pitchFamily="18" charset="-127"/>
              </a:rPr>
              <a:t>(</a:t>
            </a:r>
            <a:r>
              <a:rPr lang="ko-KR" altLang="en-US" kern="0" dirty="0">
                <a:ea typeface="HYwuldL" pitchFamily="18" charset="-127"/>
              </a:rPr>
              <a:t>에지 속도</a:t>
            </a:r>
            <a:r>
              <a:rPr lang="en-US" altLang="ko-KR" kern="0" dirty="0">
                <a:ea typeface="HYwuldL" pitchFamily="18" charset="-127"/>
              </a:rPr>
              <a:t>, </a:t>
            </a:r>
            <a:r>
              <a:rPr lang="ko-KR" altLang="en-US" kern="0" dirty="0">
                <a:ea typeface="HYwuldL" pitchFamily="18" charset="-127"/>
              </a:rPr>
              <a:t>설정</a:t>
            </a:r>
            <a:r>
              <a:rPr lang="en-US" altLang="ko-KR" kern="0" dirty="0">
                <a:ea typeface="HYwuldL" pitchFamily="18" charset="-127"/>
              </a:rPr>
              <a:t>/</a:t>
            </a:r>
            <a:r>
              <a:rPr lang="ko-KR" altLang="en-US" kern="0" dirty="0">
                <a:ea typeface="HYwuldL" pitchFamily="18" charset="-127"/>
              </a:rPr>
              <a:t>유지 시간</a:t>
            </a:r>
            <a:r>
              <a:rPr lang="en-US" altLang="ko-KR" kern="0" dirty="0">
                <a:ea typeface="HYwuldL" pitchFamily="18" charset="-127"/>
              </a:rPr>
              <a:t>, </a:t>
            </a:r>
            <a:r>
              <a:rPr lang="ko-KR" altLang="en-US" kern="0" dirty="0">
                <a:ea typeface="HYwuldL" pitchFamily="18" charset="-127"/>
              </a:rPr>
              <a:t>런트</a:t>
            </a:r>
            <a:r>
              <a:rPr lang="en-US" altLang="ko-KR" kern="0" dirty="0">
                <a:ea typeface="HYwuldL" pitchFamily="18" charset="-127"/>
              </a:rPr>
              <a:t>) </a:t>
            </a:r>
            <a:r>
              <a:rPr lang="ko-KR" altLang="en-US" kern="0" dirty="0">
                <a:ea typeface="HYwuldL" pitchFamily="18" charset="-127"/>
              </a:rPr>
              <a:t>등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143000"/>
            <a:ext cx="3467100" cy="205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56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dirty="0"/>
              <a:t>프로빙 </a:t>
            </a:r>
            <a:r>
              <a:rPr lang="en-US" altLang="ko-KR" sz="3000" dirty="0"/>
              <a:t>- </a:t>
            </a:r>
            <a:r>
              <a:rPr lang="ko-KR" altLang="en-US" sz="3000" dirty="0"/>
              <a:t>다이나믹</a:t>
            </a:r>
            <a:r>
              <a:rPr lang="en-US" altLang="ko-KR" sz="3000" dirty="0"/>
              <a:t>/AC </a:t>
            </a:r>
            <a:r>
              <a:rPr lang="ko-KR" altLang="en-US" sz="3000" dirty="0"/>
              <a:t>프로브 모델</a:t>
            </a:r>
            <a:endParaRPr lang="en-US" sz="30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981200" y="3429001"/>
            <a:ext cx="8534400" cy="2302877"/>
          </a:xfrm>
        </p:spPr>
        <p:txBody>
          <a:bodyPr/>
          <a:lstStyle/>
          <a:p>
            <a:pPr marL="285750" indent="-285750" eaLnBrk="0" hangingPunct="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altLang="ko-KR" sz="1800" b="1" i="1" kern="0" dirty="0" err="1">
                <a:solidFill>
                  <a:schemeClr val="tx1"/>
                </a:solidFill>
                <a:ea typeface="HYwuldL" pitchFamily="18" charset="-127"/>
              </a:rPr>
              <a:t>C</a:t>
            </a:r>
            <a:r>
              <a:rPr lang="en-US" altLang="ko-KR" sz="1800" b="1" i="1" kern="0" baseline="-25000" dirty="0" err="1">
                <a:solidFill>
                  <a:schemeClr val="tx1"/>
                </a:solidFill>
                <a:ea typeface="HYwuldL" pitchFamily="18" charset="-127"/>
              </a:rPr>
              <a:t>scope</a:t>
            </a:r>
            <a:r>
              <a:rPr lang="ko-KR" altLang="en-US" sz="1800" b="1" i="1" kern="0" dirty="0">
                <a:solidFill>
                  <a:schemeClr val="tx1"/>
                </a:solidFill>
              </a:rPr>
              <a:t> </a:t>
            </a:r>
            <a:r>
              <a:rPr lang="ko-KR" altLang="en-US" sz="1800" kern="0" dirty="0">
                <a:ea typeface="HYwuldL" pitchFamily="18" charset="-127"/>
              </a:rPr>
              <a:t>및</a:t>
            </a:r>
            <a:r>
              <a:rPr lang="ko-KR" altLang="en-US" sz="1800" kern="0" dirty="0"/>
              <a:t> </a:t>
            </a:r>
            <a:r>
              <a:rPr lang="en-US" altLang="ko-KR" sz="1800" b="1" i="1" kern="0" dirty="0" err="1">
                <a:solidFill>
                  <a:schemeClr val="tx1"/>
                </a:solidFill>
                <a:ea typeface="HYwuldL" pitchFamily="18" charset="-127"/>
              </a:rPr>
              <a:t>C</a:t>
            </a:r>
            <a:r>
              <a:rPr lang="en-US" altLang="ko-KR" sz="1800" b="1" i="1" kern="0" baseline="-25000" dirty="0" err="1">
                <a:solidFill>
                  <a:schemeClr val="tx1"/>
                </a:solidFill>
                <a:ea typeface="HYwuldL" pitchFamily="18" charset="-127"/>
              </a:rPr>
              <a:t>cable</a:t>
            </a:r>
            <a:r>
              <a:rPr lang="ko-KR" altLang="en-US" sz="1800" kern="0" dirty="0">
                <a:ea typeface="HYwuldL" pitchFamily="18" charset="-127"/>
              </a:rPr>
              <a:t>은 고유</a:t>
            </a:r>
            <a:r>
              <a:rPr lang="en-US" altLang="ko-KR" sz="1800" kern="0" dirty="0">
                <a:ea typeface="HYwuldL" pitchFamily="18" charset="-127"/>
              </a:rPr>
              <a:t>/</a:t>
            </a:r>
            <a:r>
              <a:rPr lang="ko-KR" altLang="en-US" sz="1800" kern="0" dirty="0">
                <a:ea typeface="HYwuldL" pitchFamily="18" charset="-127"/>
              </a:rPr>
              <a:t>기생 캐패시턴스</a:t>
            </a:r>
            <a:r>
              <a:rPr lang="en-US" altLang="ko-KR" sz="1800" kern="0" dirty="0">
                <a:ea typeface="HYwuldL" pitchFamily="18" charset="-127"/>
              </a:rPr>
              <a:t>(</a:t>
            </a:r>
            <a:r>
              <a:rPr lang="ko-KR" altLang="en-US" sz="1800" kern="0" dirty="0">
                <a:ea typeface="HYwuldL" pitchFamily="18" charset="-127"/>
              </a:rPr>
              <a:t>의도적으로 설계하지 않음</a:t>
            </a:r>
            <a:r>
              <a:rPr lang="en-US" altLang="ko-KR" sz="1800" kern="0" dirty="0">
                <a:ea typeface="HYwuldL" pitchFamily="18" charset="-127"/>
              </a:rPr>
              <a:t>)</a:t>
            </a:r>
          </a:p>
          <a:p>
            <a:pPr marL="285750" indent="-285750" eaLnBrk="0" hangingPunct="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en-US" altLang="ko-KR" sz="1800" b="1" i="1" kern="0" dirty="0" err="1">
                <a:solidFill>
                  <a:schemeClr val="tx1"/>
                </a:solidFill>
                <a:ea typeface="HYwuldL" pitchFamily="18" charset="-127"/>
              </a:rPr>
              <a:t>C</a:t>
            </a:r>
            <a:r>
              <a:rPr lang="en-US" altLang="ko-KR" sz="1800" b="1" i="1" kern="0" baseline="-25000" dirty="0" err="1">
                <a:ea typeface="HYwuldL" pitchFamily="18" charset="-127"/>
              </a:rPr>
              <a:t>tip</a:t>
            </a:r>
            <a:r>
              <a:rPr lang="ko-KR" altLang="en-US" sz="1800" b="1" i="1" kern="0" dirty="0">
                <a:ea typeface="HYwuldL" pitchFamily="18" charset="-127"/>
              </a:rPr>
              <a:t> </a:t>
            </a:r>
            <a:r>
              <a:rPr lang="ko-KR" altLang="en-US" sz="1800" i="1" kern="0" dirty="0">
                <a:ea typeface="HYwuldL" pitchFamily="18" charset="-127"/>
              </a:rPr>
              <a:t>및</a:t>
            </a:r>
            <a:r>
              <a:rPr lang="ko-KR" altLang="en-US" sz="1800" b="1" i="1" kern="0" dirty="0">
                <a:ea typeface="HYwuldL" pitchFamily="18" charset="-127"/>
              </a:rPr>
              <a:t> </a:t>
            </a:r>
            <a:r>
              <a:rPr lang="en-US" altLang="ko-KR" sz="1800" b="1" i="1" kern="0" dirty="0" err="1">
                <a:ea typeface="HYwuldL" pitchFamily="18" charset="-127"/>
              </a:rPr>
              <a:t>C</a:t>
            </a:r>
            <a:r>
              <a:rPr lang="en-US" altLang="ko-KR" sz="1800" b="1" i="1" kern="0" baseline="-25000" dirty="0" err="1">
                <a:ea typeface="HYwuldL" pitchFamily="18" charset="-127"/>
              </a:rPr>
              <a:t>comp</a:t>
            </a:r>
            <a:r>
              <a:rPr lang="ko-KR" altLang="en-US" sz="1800" i="1" kern="0" dirty="0">
                <a:ea typeface="HYwuldL" pitchFamily="18" charset="-127"/>
              </a:rPr>
              <a:t>는</a:t>
            </a:r>
            <a:r>
              <a:rPr lang="ko-KR" altLang="en-US" sz="1800" b="1" i="1" kern="0" dirty="0">
                <a:ea typeface="HYwuldL" pitchFamily="18" charset="-127"/>
              </a:rPr>
              <a:t> </a:t>
            </a:r>
            <a:r>
              <a:rPr lang="en-US" altLang="ko-KR" sz="1800" b="1" i="1" kern="0" dirty="0" err="1">
                <a:ea typeface="HYwuldL" pitchFamily="18" charset="-127"/>
              </a:rPr>
              <a:t>C</a:t>
            </a:r>
            <a:r>
              <a:rPr lang="en-US" altLang="ko-KR" sz="1800" b="1" i="1" kern="0" baseline="-25000" dirty="0" err="1">
                <a:ea typeface="HYwuldL" pitchFamily="18" charset="-127"/>
              </a:rPr>
              <a:t>scope</a:t>
            </a:r>
            <a:r>
              <a:rPr lang="ko-KR" altLang="en-US" sz="1800" b="1" i="1" kern="0" dirty="0">
                <a:ea typeface="HYwuldL" pitchFamily="18" charset="-127"/>
              </a:rPr>
              <a:t> </a:t>
            </a:r>
            <a:r>
              <a:rPr lang="ko-KR" altLang="en-US" sz="1800" i="1" kern="0" dirty="0">
                <a:ea typeface="HYwuldL" pitchFamily="18" charset="-127"/>
              </a:rPr>
              <a:t>및</a:t>
            </a:r>
            <a:r>
              <a:rPr lang="ko-KR" altLang="en-US" sz="1800" b="1" i="1" kern="0" dirty="0">
                <a:ea typeface="HYwuldL" pitchFamily="18" charset="-127"/>
              </a:rPr>
              <a:t> </a:t>
            </a:r>
            <a:r>
              <a:rPr lang="en-US" altLang="ko-KR" sz="1800" b="1" i="1" kern="0" dirty="0" err="1">
                <a:ea typeface="HYwuldL" pitchFamily="18" charset="-127"/>
              </a:rPr>
              <a:t>C</a:t>
            </a:r>
            <a:r>
              <a:rPr lang="en-US" altLang="ko-KR" sz="1800" b="1" i="1" kern="0" baseline="-25000" dirty="0" err="1">
                <a:ea typeface="HYwuldL" pitchFamily="18" charset="-127"/>
              </a:rPr>
              <a:t>cable</a:t>
            </a:r>
            <a:r>
              <a:rPr lang="ko-KR" altLang="en-US" sz="1800" i="1" kern="0" dirty="0">
                <a:ea typeface="HYwuldL" pitchFamily="18" charset="-127"/>
              </a:rPr>
              <a:t>을 보정하도록 의도적으로 설계되었습니다</a:t>
            </a:r>
            <a:r>
              <a:rPr lang="en-US" altLang="ko-KR" sz="1800" i="1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85750" indent="-285750" eaLnBrk="0" hangingPunct="0">
              <a:spcBef>
                <a:spcPts val="0"/>
              </a:spcBef>
              <a:buFont typeface="Arial Narrow" panose="020B0606020202030204" pitchFamily="34" charset="0"/>
              <a:buChar char="―"/>
            </a:pPr>
            <a:r>
              <a:rPr lang="ko-KR" altLang="en-US" sz="1800" kern="0" dirty="0">
                <a:ea typeface="HYwuldL" pitchFamily="18" charset="-127"/>
              </a:rPr>
              <a:t>적절하게 조정된 프로브 보정에서 주파수 의존성 용량 리액턴스로 인한 다이나믹</a:t>
            </a:r>
            <a:r>
              <a:rPr lang="en-US" altLang="ko-KR" sz="1800" kern="0" dirty="0">
                <a:ea typeface="HYwuldL" pitchFamily="18" charset="-127"/>
              </a:rPr>
              <a:t>/AC </a:t>
            </a:r>
            <a:r>
              <a:rPr lang="ko-KR" altLang="en-US" sz="1800" kern="0" dirty="0">
                <a:ea typeface="HYwuldL" pitchFamily="18" charset="-127"/>
              </a:rPr>
              <a:t>감쇠는 설계된 저항성 분압 감쇠</a:t>
            </a:r>
            <a:r>
              <a:rPr lang="en-US" altLang="ko-KR" sz="1800" kern="0" dirty="0">
                <a:ea typeface="HYwuldL" pitchFamily="18" charset="-127"/>
              </a:rPr>
              <a:t>(10:1)</a:t>
            </a:r>
            <a:r>
              <a:rPr lang="ko-KR" altLang="en-US" sz="1800" kern="0" dirty="0">
                <a:ea typeface="HYwuldL" pitchFamily="18" charset="-127"/>
              </a:rPr>
              <a:t>와 일치해야 합니다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65811" y="1468734"/>
            <a:ext cx="2667000" cy="15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711764"/>
            <a:ext cx="5867400" cy="226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29401" y="2819400"/>
            <a:ext cx="270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Passive 10:1 Probe Model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0925" y="5731877"/>
            <a:ext cx="6001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i="1" dirty="0">
                <a:ea typeface="HYwuldL" pitchFamily="18" charset="-127"/>
              </a:rPr>
              <a:t>여기서 </a:t>
            </a:r>
            <a:r>
              <a:rPr lang="en-US" altLang="ko-KR" sz="1600" b="1" i="1" dirty="0" err="1">
                <a:ea typeface="HYwuldL" pitchFamily="18" charset="-127"/>
              </a:rPr>
              <a:t>C</a:t>
            </a:r>
            <a:r>
              <a:rPr lang="en-US" altLang="ko-KR" sz="1600" b="1" i="1" baseline="-25000" dirty="0" err="1">
                <a:ea typeface="HYwuldL" pitchFamily="18" charset="-127"/>
              </a:rPr>
              <a:t>parallel</a:t>
            </a:r>
            <a:r>
              <a:rPr lang="ko-KR" altLang="en-US" sz="1600" b="1" i="1" dirty="0">
                <a:ea typeface="HYwuldL" pitchFamily="18" charset="-127"/>
              </a:rPr>
              <a:t>는 </a:t>
            </a:r>
            <a:r>
              <a:rPr lang="en-US" altLang="ko-KR" sz="1600" b="1" i="1" dirty="0" err="1">
                <a:ea typeface="HYwuldL" pitchFamily="18" charset="-127"/>
              </a:rPr>
              <a:t>C</a:t>
            </a:r>
            <a:r>
              <a:rPr lang="en-US" altLang="ko-KR" sz="1600" b="1" i="1" baseline="-25000" dirty="0" err="1">
                <a:ea typeface="HYwuldL" pitchFamily="18" charset="-127"/>
              </a:rPr>
              <a:t>comp</a:t>
            </a:r>
            <a:r>
              <a:rPr lang="ko-KR" altLang="en-US" sz="1600" b="1" i="1" dirty="0">
                <a:ea typeface="HYwuldL" pitchFamily="18" charset="-127"/>
              </a:rPr>
              <a:t> </a:t>
            </a:r>
            <a:r>
              <a:rPr lang="en-US" altLang="ko-KR" sz="1600" b="1" i="1" dirty="0">
                <a:ea typeface="HYwuldL" pitchFamily="18" charset="-127"/>
              </a:rPr>
              <a:t>+ </a:t>
            </a:r>
            <a:r>
              <a:rPr lang="en-US" altLang="ko-KR" sz="1600" b="1" i="1" dirty="0" err="1">
                <a:ea typeface="HYwuldL" pitchFamily="18" charset="-127"/>
              </a:rPr>
              <a:t>C</a:t>
            </a:r>
            <a:r>
              <a:rPr lang="en-US" altLang="ko-KR" sz="1600" b="1" i="1" baseline="-25000" dirty="0" err="1">
                <a:ea typeface="HYwuldL" pitchFamily="18" charset="-127"/>
              </a:rPr>
              <a:t>cable</a:t>
            </a:r>
            <a:r>
              <a:rPr lang="ko-KR" altLang="en-US" sz="1600" b="1" i="1" dirty="0">
                <a:ea typeface="HYwuldL" pitchFamily="18" charset="-127"/>
              </a:rPr>
              <a:t> </a:t>
            </a:r>
            <a:r>
              <a:rPr lang="en-US" altLang="ko-KR" sz="1600" b="1" i="1" dirty="0">
                <a:ea typeface="HYwuldL" pitchFamily="18" charset="-127"/>
              </a:rPr>
              <a:t>+ </a:t>
            </a:r>
            <a:r>
              <a:rPr lang="en-US" altLang="ko-KR" sz="1600" b="1" i="1" dirty="0" err="1">
                <a:ea typeface="HYwuldL" pitchFamily="18" charset="-127"/>
              </a:rPr>
              <a:t>C</a:t>
            </a:r>
            <a:r>
              <a:rPr lang="en-US" altLang="ko-KR" sz="1600" b="1" i="1" baseline="-25000" dirty="0" err="1">
                <a:ea typeface="HYwuldL" pitchFamily="18" charset="-127"/>
              </a:rPr>
              <a:t>scope</a:t>
            </a:r>
            <a:r>
              <a:rPr lang="ko-KR" altLang="en-US" sz="1600" b="1" i="1" dirty="0">
                <a:ea typeface="HYwuldL" pitchFamily="18" charset="-127"/>
              </a:rPr>
              <a:t>를 병렬 연결한 것입니다</a:t>
            </a:r>
            <a:r>
              <a:rPr lang="en-US" altLang="ko-KR" sz="1600" b="1" i="1" dirty="0">
                <a:ea typeface="HYwuldL" pitchFamily="18" charset="-127"/>
              </a:rPr>
              <a:t>.</a:t>
            </a:r>
            <a:endParaRPr lang="ko-KR" altLang="en-US" sz="1600" b="1" i="1" dirty="0">
              <a:ea typeface="HYwuldL" pitchFamily="18" charset="-127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3463" y="4806778"/>
            <a:ext cx="2028825" cy="6000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3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9D3C8-DAAA-4991-86F2-324F9AF1686D}"/>
              </a:ext>
            </a:extLst>
          </p:cNvPr>
          <p:cNvGrpSpPr/>
          <p:nvPr/>
        </p:nvGrpSpPr>
        <p:grpSpPr>
          <a:xfrm>
            <a:off x="2143432" y="1246276"/>
            <a:ext cx="7924800" cy="2292679"/>
            <a:chOff x="2143432" y="1246276"/>
            <a:chExt cx="7924800" cy="229267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69191AF-8A60-431A-9615-AD48A901D589}"/>
                </a:ext>
              </a:extLst>
            </p:cNvPr>
            <p:cNvGrpSpPr/>
            <p:nvPr/>
          </p:nvGrpSpPr>
          <p:grpSpPr>
            <a:xfrm>
              <a:off x="2143432" y="1246276"/>
              <a:ext cx="3810000" cy="2292679"/>
              <a:chOff x="2143432" y="1246276"/>
              <a:chExt cx="3810000" cy="2292679"/>
            </a:xfrm>
          </p:grpSpPr>
          <p:pic>
            <p:nvPicPr>
              <p:cNvPr id="19" name="Picture 18" descr="Fig21.png">
                <a:extLst>
                  <a:ext uri="{FF2B5EF4-FFF2-40B4-BE49-F238E27FC236}">
                    <a16:creationId xmlns:a16="http://schemas.microsoft.com/office/drawing/2014/main" id="{A3AE803D-49AD-4220-B6EF-9BBD0ABAB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/>
              <a:srcRect t="10686"/>
              <a:stretch>
                <a:fillRect/>
              </a:stretch>
            </p:blipFill>
            <p:spPr>
              <a:xfrm>
                <a:off x="2143432" y="1246276"/>
                <a:ext cx="3810000" cy="2292679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CE3568F-CDAB-4095-BA85-1C86A65CEDB0}"/>
                  </a:ext>
                </a:extLst>
              </p:cNvPr>
              <p:cNvSpPr/>
              <p:nvPr/>
            </p:nvSpPr>
            <p:spPr>
              <a:xfrm>
                <a:off x="5357815" y="1371600"/>
                <a:ext cx="533400" cy="152400"/>
              </a:xfrm>
              <a:prstGeom prst="rect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32D594E-8421-4F9B-987B-383DDA0BBE6D}"/>
                </a:ext>
              </a:extLst>
            </p:cNvPr>
            <p:cNvGrpSpPr/>
            <p:nvPr/>
          </p:nvGrpSpPr>
          <p:grpSpPr>
            <a:xfrm>
              <a:off x="6258232" y="1246276"/>
              <a:ext cx="3810000" cy="2292679"/>
              <a:chOff x="6258232" y="1246276"/>
              <a:chExt cx="3810000" cy="2292679"/>
            </a:xfrm>
          </p:grpSpPr>
          <p:pic>
            <p:nvPicPr>
              <p:cNvPr id="17" name="Picture 16" descr="Fig22.png">
                <a:extLst>
                  <a:ext uri="{FF2B5EF4-FFF2-40B4-BE49-F238E27FC236}">
                    <a16:creationId xmlns:a16="http://schemas.microsoft.com/office/drawing/2014/main" id="{B87A1C58-8596-4DE9-970B-0E7B2F894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/>
              <a:srcRect t="10686"/>
              <a:stretch>
                <a:fillRect/>
              </a:stretch>
            </p:blipFill>
            <p:spPr>
              <a:xfrm>
                <a:off x="6258232" y="1246276"/>
                <a:ext cx="3810000" cy="2292679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586033-B1FB-4B35-9A2B-33267BB6CC23}"/>
                  </a:ext>
                </a:extLst>
              </p:cNvPr>
              <p:cNvSpPr/>
              <p:nvPr/>
            </p:nvSpPr>
            <p:spPr>
              <a:xfrm>
                <a:off x="9448800" y="1371600"/>
                <a:ext cx="533400" cy="152400"/>
              </a:xfrm>
              <a:prstGeom prst="rect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0" dirty="0"/>
              </a:p>
            </p:txBody>
          </p:sp>
        </p:grpSp>
      </p:grp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프로브 보정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525237" y="4495800"/>
            <a:ext cx="7239000" cy="2209800"/>
          </a:xfrm>
        </p:spPr>
        <p:txBody>
          <a:bodyPr/>
          <a:lstStyle/>
          <a:p>
            <a:pPr marL="285750" indent="-285750" eaLnBrk="0" hangingPunct="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ko-KR" altLang="en-US" sz="1800" kern="0" dirty="0">
                <a:ea typeface="HYwuldL" pitchFamily="18" charset="-127"/>
              </a:rPr>
              <a:t>채널 </a:t>
            </a:r>
            <a:r>
              <a:rPr lang="en-US" altLang="ko-KR" sz="1800" kern="0" dirty="0">
                <a:ea typeface="HYwuldL" pitchFamily="18" charset="-127"/>
              </a:rPr>
              <a:t>1 </a:t>
            </a:r>
            <a:r>
              <a:rPr lang="ko-KR" altLang="en-US" sz="1800" kern="0" dirty="0">
                <a:ea typeface="HYwuldL" pitchFamily="18" charset="-127"/>
              </a:rPr>
              <a:t>및 채널 </a:t>
            </a:r>
            <a:r>
              <a:rPr lang="en-US" altLang="ko-KR" sz="1800" kern="0" dirty="0">
                <a:ea typeface="HYwuldL" pitchFamily="18" charset="-127"/>
              </a:rPr>
              <a:t>2 </a:t>
            </a:r>
            <a:r>
              <a:rPr lang="ko-KR" altLang="en-US" sz="1800" kern="0" dirty="0">
                <a:ea typeface="HYwuldL" pitchFamily="18" charset="-127"/>
              </a:rPr>
              <a:t>프로브를 </a:t>
            </a:r>
            <a:r>
              <a:rPr lang="en-US" altLang="zh-CN" sz="1800" kern="0" dirty="0">
                <a:ea typeface="HYwuldL" pitchFamily="18" charset="-127"/>
              </a:rPr>
              <a:t>"</a:t>
            </a:r>
            <a:r>
              <a:rPr lang="en-US" altLang="ko-KR" sz="1800" kern="0" dirty="0">
                <a:ea typeface="HYwuldL" pitchFamily="18" charset="-127"/>
              </a:rPr>
              <a:t>Probe Comp</a:t>
            </a:r>
            <a:r>
              <a:rPr lang="en-US" altLang="zh-CN" sz="1800" kern="0" dirty="0">
                <a:ea typeface="HYwuldL" pitchFamily="18" charset="-127"/>
              </a:rPr>
              <a:t>"</a:t>
            </a:r>
            <a:r>
              <a:rPr lang="en-US" altLang="ko-KR" sz="1800" kern="0" dirty="0">
                <a:ea typeface="HYwuldL" pitchFamily="18" charset="-127"/>
              </a:rPr>
              <a:t> </a:t>
            </a:r>
            <a:r>
              <a:rPr lang="ko-KR" altLang="en-US" sz="1800" kern="0" dirty="0">
                <a:ea typeface="HYwuldL" pitchFamily="18" charset="-127"/>
              </a:rPr>
              <a:t>단자</a:t>
            </a:r>
            <a:r>
              <a:rPr lang="en-US" altLang="ko-KR" sz="1800" kern="0" dirty="0">
                <a:ea typeface="HYwuldL" pitchFamily="18" charset="-127"/>
              </a:rPr>
              <a:t>(Demo2</a:t>
            </a:r>
            <a:r>
              <a:rPr lang="ko-KR" altLang="en-US" sz="1800" kern="0" dirty="0">
                <a:ea typeface="HYwuldL" pitchFamily="18" charset="-127"/>
              </a:rPr>
              <a:t>와 동일</a:t>
            </a:r>
            <a:r>
              <a:rPr lang="en-US" altLang="ko-KR" sz="1800" kern="0" dirty="0">
                <a:ea typeface="HYwuldL" pitchFamily="18" charset="-127"/>
              </a:rPr>
              <a:t>)</a:t>
            </a:r>
            <a:r>
              <a:rPr lang="ko-KR" altLang="en-US" sz="1800" kern="0" dirty="0">
                <a:ea typeface="HYwuldL" pitchFamily="18" charset="-127"/>
              </a:rPr>
              <a:t>에 연결합니다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85750" indent="-285750" eaLnBrk="0" hangingPunct="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ko-KR" sz="1800" kern="0" dirty="0">
                <a:ea typeface="HYwuldL" pitchFamily="18" charset="-127"/>
              </a:rPr>
              <a:t>V/div </a:t>
            </a:r>
            <a:r>
              <a:rPr lang="ko-KR" altLang="en-US" sz="1800" kern="0" dirty="0">
                <a:ea typeface="HYwuldL" pitchFamily="18" charset="-127"/>
              </a:rPr>
              <a:t>및 </a:t>
            </a:r>
            <a:r>
              <a:rPr lang="en-US" altLang="ko-KR" sz="1800" kern="0" dirty="0">
                <a:ea typeface="HYwuldL" pitchFamily="18" charset="-127"/>
              </a:rPr>
              <a:t>s/div </a:t>
            </a:r>
            <a:r>
              <a:rPr lang="ko-KR" altLang="en-US" sz="1800" kern="0" dirty="0">
                <a:ea typeface="HYwuldL" pitchFamily="18" charset="-127"/>
              </a:rPr>
              <a:t>노브를 조정하여 화면에 두 파형을 표시합니다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85750" indent="-285750" eaLnBrk="0" hangingPunct="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ko-KR" altLang="en-US" sz="1800" kern="0" dirty="0">
                <a:ea typeface="HYwuldL" pitchFamily="18" charset="-127"/>
              </a:rPr>
              <a:t>플랫</a:t>
            </a:r>
            <a:r>
              <a:rPr lang="en-US" altLang="ko-KR" sz="1800" kern="0" dirty="0">
                <a:ea typeface="HYwuldL" pitchFamily="18" charset="-127"/>
              </a:rPr>
              <a:t>(</a:t>
            </a:r>
            <a:r>
              <a:rPr lang="ko-KR" altLang="en-US" sz="1800" kern="0" dirty="0">
                <a:ea typeface="HYwuldL" pitchFamily="18" charset="-127"/>
              </a:rPr>
              <a:t>사각</a:t>
            </a:r>
            <a:r>
              <a:rPr lang="en-US" altLang="ko-KR" sz="1800" kern="0" dirty="0">
                <a:ea typeface="HYwuldL" pitchFamily="18" charset="-127"/>
              </a:rPr>
              <a:t>) </a:t>
            </a:r>
            <a:r>
              <a:rPr lang="ko-KR" altLang="en-US" sz="1800" kern="0" dirty="0">
                <a:ea typeface="HYwuldL" pitchFamily="18" charset="-127"/>
              </a:rPr>
              <a:t>응답의 경우 소형 일자 드라이버를 사용하여 두 프로브에서 가변 프로브 보정 캐패시터</a:t>
            </a:r>
            <a:r>
              <a:rPr lang="ko-KR" altLang="en-US" sz="1800" kern="0" dirty="0">
                <a:solidFill>
                  <a:schemeClr val="tx1"/>
                </a:solidFill>
                <a:ea typeface="HYwuldL" pitchFamily="18" charset="-127"/>
              </a:rPr>
              <a:t> </a:t>
            </a:r>
            <a:r>
              <a:rPr lang="en-US" altLang="ko-KR" sz="1800" kern="0" dirty="0">
                <a:solidFill>
                  <a:schemeClr val="tx1"/>
                </a:solidFill>
                <a:ea typeface="HYwuldL" pitchFamily="18" charset="-127"/>
              </a:rPr>
              <a:t>(</a:t>
            </a:r>
            <a:r>
              <a:rPr lang="en-US" altLang="ko-KR" sz="1800" b="1" i="1" kern="0" dirty="0" err="1">
                <a:solidFill>
                  <a:schemeClr val="tx1"/>
                </a:solidFill>
                <a:ea typeface="HYwuldL" pitchFamily="18" charset="-127"/>
              </a:rPr>
              <a:t>C</a:t>
            </a:r>
            <a:r>
              <a:rPr lang="en-US" altLang="ko-KR" sz="1800" b="1" i="1" kern="0" baseline="-25000" dirty="0" err="1">
                <a:solidFill>
                  <a:schemeClr val="tx1"/>
                </a:solidFill>
                <a:ea typeface="HYwuldL" pitchFamily="18" charset="-127"/>
              </a:rPr>
              <a:t>comp</a:t>
            </a:r>
            <a:r>
              <a:rPr lang="en-US" altLang="ko-KR" sz="1800" kern="0" dirty="0">
                <a:solidFill>
                  <a:schemeClr val="tx1"/>
                </a:solidFill>
                <a:ea typeface="HYwuldL" pitchFamily="18" charset="-127"/>
              </a:rPr>
              <a:t>)</a:t>
            </a:r>
            <a:r>
              <a:rPr lang="ko-KR" altLang="en-US" sz="1800" kern="0" dirty="0">
                <a:ea typeface="HYwuldL" pitchFamily="18" charset="-127"/>
              </a:rPr>
              <a:t>를 조정합니다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8410" y="3542961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600" b="1" dirty="0">
                <a:latin typeface="Arial"/>
                <a:ea typeface="HYwuldL" pitchFamily="18" charset="-127"/>
              </a:rPr>
              <a:t>올바른 보정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8810" y="3542962"/>
            <a:ext cx="3307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600" b="1">
                <a:latin typeface="Arial"/>
                <a:ea typeface="HYwuldL" pitchFamily="18" charset="-127"/>
              </a:rPr>
              <a:t>채널 </a:t>
            </a:r>
            <a:r>
              <a:rPr lang="en-US" altLang="ko-KR" sz="1600" b="1">
                <a:latin typeface="Arial"/>
                <a:ea typeface="HYwuldL" pitchFamily="18" charset="-127"/>
              </a:rPr>
              <a:t>1(</a:t>
            </a:r>
            <a:r>
              <a:rPr lang="ko-KR" altLang="en-US" sz="1600" b="1">
                <a:latin typeface="Arial"/>
                <a:ea typeface="HYwuldL" pitchFamily="18" charset="-127"/>
              </a:rPr>
              <a:t>황색</a:t>
            </a:r>
            <a:r>
              <a:rPr lang="en-US" altLang="ko-KR" sz="1600" b="1">
                <a:latin typeface="Arial"/>
                <a:ea typeface="HYwuldL" pitchFamily="18" charset="-127"/>
              </a:rPr>
              <a:t>) = </a:t>
            </a:r>
            <a:r>
              <a:rPr lang="ko-KR" altLang="en-US" sz="1600" b="1">
                <a:latin typeface="Arial"/>
                <a:ea typeface="HYwuldL" pitchFamily="18" charset="-127"/>
              </a:rPr>
              <a:t>과보정된 상태</a:t>
            </a:r>
          </a:p>
          <a:p>
            <a:pPr algn="l">
              <a:buNone/>
            </a:pPr>
            <a:r>
              <a:rPr lang="ko-KR" altLang="en-US" sz="1600" b="1">
                <a:latin typeface="Arial"/>
                <a:ea typeface="HYwuldL" pitchFamily="18" charset="-127"/>
              </a:rPr>
              <a:t>채널 </a:t>
            </a:r>
            <a:r>
              <a:rPr lang="en-US" altLang="ko-KR" sz="1600" b="1">
                <a:latin typeface="Arial"/>
                <a:ea typeface="HYwuldL" pitchFamily="18" charset="-127"/>
              </a:rPr>
              <a:t>2(</a:t>
            </a:r>
            <a:r>
              <a:rPr lang="ko-KR" altLang="en-US" sz="1600" b="1">
                <a:latin typeface="Arial"/>
                <a:ea typeface="HYwuldL" pitchFamily="18" charset="-127"/>
              </a:rPr>
              <a:t>녹색</a:t>
            </a:r>
            <a:r>
              <a:rPr lang="en-US" altLang="ko-KR" sz="1600" b="1">
                <a:latin typeface="Arial"/>
                <a:ea typeface="HYwuldL" pitchFamily="18" charset="-127"/>
              </a:rPr>
              <a:t>) = </a:t>
            </a:r>
            <a:r>
              <a:rPr lang="ko-KR" altLang="en-US" sz="1600" b="1">
                <a:latin typeface="Arial"/>
                <a:ea typeface="HYwuldL" pitchFamily="18" charset="-127"/>
              </a:rPr>
              <a:t>보정이 부족한 상태</a:t>
            </a:r>
            <a:endParaRPr lang="ko-KR" altLang="en-US" sz="1600" b="1" dirty="0">
              <a:latin typeface="Arial"/>
              <a:ea typeface="HYwuldL" pitchFamily="18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17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프로브 로딩</a:t>
            </a:r>
            <a:endParaRPr 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1" y="461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ea typeface="HYwuldL" pitchFamily="18" charset="-127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1" y="461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ea typeface="HYwuldL" pitchFamily="18" charset="-127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black">
          <a:xfrm>
            <a:off x="1828800" y="11430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indent="-231775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kern="0" dirty="0">
                <a:ea typeface="HYwuldL" pitchFamily="18" charset="-127"/>
              </a:rPr>
              <a:t>프로브와 스코프 입력 모델은 단일 저항 및 캐패시터로 간소화할 수 있습니다</a:t>
            </a:r>
            <a:r>
              <a:rPr lang="en-US" altLang="ko-KR" kern="0" dirty="0">
                <a:ea typeface="HYwuldL" pitchFamily="18" charset="-127"/>
              </a:rPr>
              <a:t>.</a:t>
            </a:r>
            <a:endParaRPr lang="ko-KR" altLang="en-US" kern="0" dirty="0">
              <a:ea typeface="HYwuldL" pitchFamily="18" charset="-127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ko-KR" altLang="en-US" kern="0" dirty="0">
              <a:ea typeface="HYwuldL" pitchFamily="18" charset="-127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ko-KR" altLang="en-US" kern="0" dirty="0">
              <a:ea typeface="HYwuldL" pitchFamily="18" charset="-127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ko-KR" altLang="en-US" kern="0" dirty="0">
              <a:ea typeface="HYwuldL" pitchFamily="18" charset="-127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ko-KR" altLang="en-US" kern="0" dirty="0">
              <a:ea typeface="HYwuldL" pitchFamily="18" charset="-127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ko-KR" kern="0">
              <a:ea typeface="HYwuldL" pitchFamily="18" charset="-127"/>
            </a:endParaRPr>
          </a:p>
          <a:p>
            <a:pPr marL="231775" indent="-231775" eaLnBrk="0" fontAlgn="base" hangingPunc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ko-KR" altLang="en-US" kern="0" dirty="0">
              <a:ea typeface="HYwuldL" pitchFamily="18" charset="-127"/>
            </a:endParaRPr>
          </a:p>
          <a:p>
            <a:pPr marL="231775" indent="-231775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kern="0" dirty="0">
                <a:ea typeface="HYwuldL" pitchFamily="18" charset="-127"/>
              </a:rPr>
              <a:t>회로에 연결된 모든 장비</a:t>
            </a:r>
            <a:r>
              <a:rPr lang="en-US" altLang="ko-KR" kern="0" dirty="0">
                <a:ea typeface="HYwuldL" pitchFamily="18" charset="-127"/>
              </a:rPr>
              <a:t>(</a:t>
            </a:r>
            <a:r>
              <a:rPr lang="ko-KR" altLang="en-US" kern="0" dirty="0">
                <a:ea typeface="HYwuldL" pitchFamily="18" charset="-127"/>
              </a:rPr>
              <a:t>스코프 포함</a:t>
            </a:r>
            <a:r>
              <a:rPr lang="en-US" altLang="ko-KR" kern="0" dirty="0">
                <a:ea typeface="HYwuldL" pitchFamily="18" charset="-127"/>
              </a:rPr>
              <a:t>)</a:t>
            </a:r>
            <a:r>
              <a:rPr lang="ko-KR" altLang="en-US" kern="0" dirty="0">
                <a:ea typeface="HYwuldL" pitchFamily="18" charset="-127"/>
              </a:rPr>
              <a:t>는 테스트 대상 회로의 일부가 되며 측정 결과에 영향을 주는 데 특히 고주파에서 두드러진 영향을 줍니다</a:t>
            </a:r>
            <a:r>
              <a:rPr lang="en-US" altLang="ko-KR" kern="0" dirty="0">
                <a:ea typeface="HYwuldL" pitchFamily="18" charset="-127"/>
              </a:rPr>
              <a:t>.</a:t>
            </a:r>
            <a:endParaRPr lang="ko-KR" altLang="en-US" kern="0" dirty="0">
              <a:ea typeface="HYwuldL" pitchFamily="18" charset="-127"/>
            </a:endParaRPr>
          </a:p>
          <a:p>
            <a:pPr marL="231775" indent="-231775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zh-CN" kern="0" dirty="0">
                <a:ea typeface="HYwuldL" pitchFamily="18" charset="-127"/>
              </a:rPr>
              <a:t>"</a:t>
            </a:r>
            <a:r>
              <a:rPr lang="ko-KR" altLang="en-US" kern="0" dirty="0">
                <a:ea typeface="HYwuldL" pitchFamily="18" charset="-127"/>
              </a:rPr>
              <a:t>로딩</a:t>
            </a:r>
            <a:r>
              <a:rPr lang="en-US" altLang="zh-CN" kern="0" dirty="0">
                <a:ea typeface="HYwuldL" pitchFamily="18" charset="-127"/>
              </a:rPr>
              <a:t>"</a:t>
            </a:r>
            <a:r>
              <a:rPr lang="ko-KR" altLang="en-US" kern="0" dirty="0">
                <a:ea typeface="HYwuldL" pitchFamily="18" charset="-127"/>
              </a:rPr>
              <a:t>으로 인해 스코프</a:t>
            </a:r>
            <a:r>
              <a:rPr lang="en-US" altLang="ko-KR" kern="0" dirty="0">
                <a:ea typeface="HYwuldL" pitchFamily="18" charset="-127"/>
              </a:rPr>
              <a:t>/</a:t>
            </a:r>
            <a:r>
              <a:rPr lang="ko-KR" altLang="en-US" kern="0" dirty="0">
                <a:ea typeface="HYwuldL" pitchFamily="18" charset="-127"/>
              </a:rPr>
              <a:t>프로브가 회로의 성능에 부정적인 영향을 줄 수 있습니다</a:t>
            </a:r>
            <a:r>
              <a:rPr lang="en-US" altLang="ko-KR" kern="0" dirty="0">
                <a:ea typeface="HYwuldL" pitchFamily="18" charset="-127"/>
              </a:rPr>
              <a:t>.</a:t>
            </a:r>
            <a:endParaRPr lang="ko-KR" altLang="en-US" kern="0" dirty="0">
              <a:ea typeface="HYwuldL" pitchFamily="18" charset="-127"/>
            </a:endParaRPr>
          </a:p>
        </p:txBody>
      </p:sp>
      <p:pic>
        <p:nvPicPr>
          <p:cNvPr id="16" name="Picture 9" descr="Fig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5800" y="1524001"/>
            <a:ext cx="2369746" cy="17518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72200" y="1905000"/>
            <a:ext cx="6575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>
                <a:ea typeface="HYwuldL" pitchFamily="18" charset="-127"/>
              </a:rPr>
              <a:t>C</a:t>
            </a:r>
            <a:r>
              <a:rPr lang="en-US" altLang="ko-KR" sz="1600" b="1" baseline="-25000">
                <a:ea typeface="HYwuldL" pitchFamily="18" charset="-127"/>
              </a:rPr>
              <a:t>Load</a:t>
            </a:r>
            <a:endParaRPr lang="ko-KR" altLang="en-US" sz="1600" b="1" dirty="0">
              <a:ea typeface="HYwuld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3200400"/>
            <a:ext cx="2587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>
                <a:ea typeface="HYwuldL" pitchFamily="18" charset="-127"/>
              </a:rPr>
              <a:t>프로브 </a:t>
            </a:r>
            <a:r>
              <a:rPr lang="en-US" altLang="ko-KR" sz="1600" b="1">
                <a:ea typeface="HYwuldL" pitchFamily="18" charset="-127"/>
              </a:rPr>
              <a:t>+ </a:t>
            </a:r>
            <a:r>
              <a:rPr lang="ko-KR" altLang="en-US" sz="1600" b="1">
                <a:ea typeface="HYwuldL" pitchFamily="18" charset="-127"/>
              </a:rPr>
              <a:t>스코프 로딩 모델</a:t>
            </a:r>
            <a:endParaRPr lang="ko-KR" altLang="en-US" sz="1600" b="1" dirty="0">
              <a:ea typeface="HYwuldL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7201" y="2057400"/>
            <a:ext cx="8858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>
                <a:ea typeface="HYwuldL" pitchFamily="18" charset="-127"/>
              </a:rPr>
              <a:t>    </a:t>
            </a:r>
            <a:r>
              <a:rPr lang="en-US" altLang="ko-KR" sz="1600" b="1">
                <a:ea typeface="HYwuldL" pitchFamily="18" charset="-127"/>
              </a:rPr>
              <a:t>R</a:t>
            </a:r>
            <a:r>
              <a:rPr lang="en-US" altLang="ko-KR" sz="1600" b="1" baseline="-25000">
                <a:ea typeface="HYwuldL" pitchFamily="18" charset="-127"/>
              </a:rPr>
              <a:t>Load </a:t>
            </a:r>
            <a:endParaRPr lang="ko-KR" altLang="en-US" sz="1600" b="1" dirty="0">
              <a:ea typeface="HYwuldL" pitchFamily="18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02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과제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249077" y="3429000"/>
            <a:ext cx="7826525" cy="1905000"/>
          </a:xfrm>
        </p:spPr>
        <p:txBody>
          <a:bodyPr/>
          <a:lstStyle/>
          <a:p>
            <a:pPr marL="342900" indent="-342900" eaLnBrk="0" hangingPunct="0">
              <a:spcAft>
                <a:spcPct val="500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comp</a:t>
            </a:r>
            <a:r>
              <a:rPr lang="en-US" sz="1800" dirty="0"/>
              <a:t> = ______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scope</a:t>
            </a:r>
            <a:r>
              <a:rPr lang="ko-KR" altLang="en-US" sz="1800" kern="0" dirty="0">
                <a:ea typeface="HYwuldL" pitchFamily="18" charset="-127"/>
              </a:rPr>
              <a:t> </a:t>
            </a:r>
            <a:r>
              <a:rPr lang="en-US" altLang="ko-KR" sz="1800" kern="0" dirty="0">
                <a:ea typeface="HYwuldL" pitchFamily="18" charset="-127"/>
              </a:rPr>
              <a:t>= 15pF,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cable</a:t>
            </a:r>
            <a:r>
              <a:rPr lang="en-US" altLang="ko-KR" sz="1800" kern="0" dirty="0">
                <a:ea typeface="HYwuldL" pitchFamily="18" charset="-127"/>
              </a:rPr>
              <a:t> = 100pF </a:t>
            </a:r>
            <a:r>
              <a:rPr lang="ko-KR" altLang="en-US" sz="1800" kern="0" dirty="0">
                <a:ea typeface="HYwuldL" pitchFamily="18" charset="-127"/>
              </a:rPr>
              <a:t>및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tip</a:t>
            </a:r>
            <a:r>
              <a:rPr lang="ko-KR" altLang="en-US" sz="1800" kern="0" dirty="0">
                <a:ea typeface="HYwuldL" pitchFamily="18" charset="-127"/>
              </a:rPr>
              <a:t> </a:t>
            </a:r>
            <a:r>
              <a:rPr lang="en-US" altLang="ko-KR" sz="1800" kern="0" dirty="0">
                <a:ea typeface="HYwuldL" pitchFamily="18" charset="-127"/>
              </a:rPr>
              <a:t>= 15pF</a:t>
            </a:r>
            <a:r>
              <a:rPr lang="ko-KR" altLang="en-US" sz="1800" kern="0" dirty="0">
                <a:ea typeface="HYwuldL" pitchFamily="18" charset="-127"/>
              </a:rPr>
              <a:t>라고 가정하고 제대로 조정된 경우일 때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comp</a:t>
            </a:r>
            <a:r>
              <a:rPr lang="ko-KR" altLang="en-US" sz="1800" kern="0" dirty="0">
                <a:ea typeface="HYwuldL" pitchFamily="18" charset="-127"/>
              </a:rPr>
              <a:t>를 계산하십시오</a:t>
            </a:r>
            <a:r>
              <a:rPr lang="en-US" altLang="ko-KR" sz="1800" kern="0" dirty="0">
                <a:ea typeface="HYwuldL" pitchFamily="18" charset="-127"/>
              </a:rPr>
              <a:t>.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comp</a:t>
            </a:r>
            <a:r>
              <a:rPr lang="en-US" altLang="ko-KR" sz="1800" kern="0" dirty="0">
                <a:ea typeface="HYwuldL" pitchFamily="18" charset="-127"/>
              </a:rPr>
              <a:t> = ______</a:t>
            </a:r>
          </a:p>
          <a:p>
            <a:pPr marL="342900" indent="-342900" eaLnBrk="0" hangingPunct="0">
              <a:spcAft>
                <a:spcPct val="500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ko-KR" altLang="en-US" sz="1800" kern="0" dirty="0">
                <a:ea typeface="HYwuldL" pitchFamily="18" charset="-127"/>
              </a:rPr>
              <a:t>계산된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comp</a:t>
            </a:r>
            <a:r>
              <a:rPr lang="ko-KR" altLang="en-US" sz="1800" kern="0" dirty="0">
                <a:ea typeface="HYwuldL" pitchFamily="18" charset="-127"/>
              </a:rPr>
              <a:t>값을 사용하여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Load</a:t>
            </a:r>
            <a:r>
              <a:rPr lang="ko-KR" altLang="en-US" sz="1800" kern="0" dirty="0">
                <a:ea typeface="HYwuldL" pitchFamily="18" charset="-127"/>
              </a:rPr>
              <a:t>를 계산하십시오</a:t>
            </a:r>
            <a:r>
              <a:rPr lang="en-US" altLang="ko-KR" sz="1800" kern="0" dirty="0">
                <a:ea typeface="HYwuldL" pitchFamily="18" charset="-127"/>
              </a:rPr>
              <a:t>.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Load</a:t>
            </a:r>
            <a:r>
              <a:rPr lang="en-US" altLang="ko-KR" sz="1800" kern="0" dirty="0">
                <a:ea typeface="HYwuldL" pitchFamily="18" charset="-127"/>
              </a:rPr>
              <a:t> = ______</a:t>
            </a:r>
          </a:p>
          <a:p>
            <a:pPr marL="342900" indent="-342900" eaLnBrk="0" hangingPunct="0">
              <a:spcAft>
                <a:spcPct val="50000"/>
              </a:spcAft>
              <a:buFont typeface="+mj-lt"/>
              <a:buAutoNum type="arabicPeriod"/>
            </a:pPr>
            <a:r>
              <a:rPr lang="ko-KR" altLang="en-US" sz="1800" kern="0" dirty="0">
                <a:ea typeface="HYwuldL" pitchFamily="18" charset="-127"/>
              </a:rPr>
              <a:t>계산된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Load</a:t>
            </a:r>
            <a:r>
              <a:rPr lang="ko-KR" altLang="en-US" sz="1800" kern="0" dirty="0">
                <a:ea typeface="HYwuldL" pitchFamily="18" charset="-127"/>
              </a:rPr>
              <a:t>의 값을 사용하여 </a:t>
            </a:r>
            <a:r>
              <a:rPr lang="en-US" altLang="ko-KR" sz="1800" kern="0" dirty="0">
                <a:ea typeface="HYwuldL" pitchFamily="18" charset="-127"/>
              </a:rPr>
              <a:t>500MHz</a:t>
            </a:r>
            <a:r>
              <a:rPr lang="ko-KR" altLang="en-US" sz="1800" kern="0" dirty="0">
                <a:ea typeface="HYwuldL" pitchFamily="18" charset="-127"/>
              </a:rPr>
              <a:t>에서 </a:t>
            </a:r>
            <a:r>
              <a:rPr lang="en-US" sz="1800" b="1" i="1" dirty="0" err="1"/>
              <a:t>C</a:t>
            </a:r>
            <a:r>
              <a:rPr lang="en-US" sz="1800" b="1" i="1" baseline="-25000" dirty="0" err="1"/>
              <a:t>Load</a:t>
            </a:r>
            <a:r>
              <a:rPr lang="ko-KR" altLang="en-US" sz="1800" kern="0" dirty="0">
                <a:ea typeface="HYwuldL" pitchFamily="18" charset="-127"/>
              </a:rPr>
              <a:t>의 용량 리액턴스를 계산하십시오</a:t>
            </a:r>
            <a:r>
              <a:rPr lang="en-US" altLang="ko-KR" sz="1800" kern="0" dirty="0">
                <a:ea typeface="HYwuldL" pitchFamily="18" charset="-127"/>
              </a:rPr>
              <a:t>. </a:t>
            </a:r>
            <a:r>
              <a:rPr lang="en-US" sz="1800" b="1" i="1" dirty="0"/>
              <a:t>X</a:t>
            </a:r>
            <a:r>
              <a:rPr lang="en-US" sz="1800" b="1" i="1" baseline="-25000" dirty="0"/>
              <a:t>C-Load</a:t>
            </a:r>
            <a:r>
              <a:rPr lang="en-US" altLang="ko-KR" sz="1800" kern="0" dirty="0">
                <a:ea typeface="HYwuldL" pitchFamily="18" charset="-127"/>
              </a:rPr>
              <a:t> = ______</a:t>
            </a:r>
            <a:endParaRPr lang="ko-KR" altLang="en-US" sz="1800" kern="0" dirty="0">
              <a:ea typeface="HYwuldL" pitchFamily="18" charset="-127"/>
            </a:endParaRPr>
          </a:p>
          <a:p>
            <a:pPr marL="342900" indent="-342900" eaLnBrk="0" hangingPunct="0">
              <a:spcAft>
                <a:spcPct val="50000"/>
              </a:spcAft>
              <a:buClr>
                <a:schemeClr val="accent1"/>
              </a:buClr>
              <a:buFont typeface="+mj-lt"/>
              <a:buAutoNum type="arabicPeriod"/>
            </a:pP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</p:txBody>
      </p:sp>
      <p:pic>
        <p:nvPicPr>
          <p:cNvPr id="10" name="Picture 9" descr="Fig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20001" y="1332833"/>
            <a:ext cx="1783881" cy="1318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08053" y="1630672"/>
            <a:ext cx="9916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 </a:t>
            </a:r>
            <a:r>
              <a:rPr lang="en-US" sz="1400" baseline="-25000" dirty="0">
                <a:solidFill>
                  <a:srgbClr val="FF0000"/>
                </a:solidFill>
              </a:rPr>
              <a:t>Load</a:t>
            </a:r>
            <a:r>
              <a:rPr lang="en-US" sz="1400" dirty="0">
                <a:solidFill>
                  <a:srgbClr val="FF0000"/>
                </a:solidFill>
              </a:rPr>
              <a:t> = 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03343" y="1152692"/>
            <a:ext cx="4358997" cy="167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 bwMode="auto">
          <a:xfrm>
            <a:off x="6451544" y="1448304"/>
            <a:ext cx="968279" cy="968666"/>
          </a:xfrm>
          <a:prstGeom prst="rightArrow">
            <a:avLst/>
          </a:prstGeom>
          <a:solidFill>
            <a:schemeClr val="accent5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87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057469DA-A1AE-444C-B41D-BFB8225EB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16" y="1542907"/>
            <a:ext cx="2643091" cy="338707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5840" y="152400"/>
            <a:ext cx="8239760" cy="514350"/>
          </a:xfrm>
        </p:spPr>
        <p:txBody>
          <a:bodyPr/>
          <a:lstStyle/>
          <a:p>
            <a:r>
              <a:rPr lang="ko-KR" altLang="en-US" dirty="0"/>
              <a:t>오실로스코프 실험 가이드 및 자습서 사용하기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8000" y="5029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ea typeface="HYwuldL" pitchFamily="18" charset="-127"/>
              </a:rPr>
              <a:t>오실로스코프 실험 가이드 및 자습서</a:t>
            </a:r>
          </a:p>
          <a:p>
            <a:pPr algn="ctr"/>
            <a:r>
              <a:rPr lang="ko-KR" altLang="en-US" sz="1400" b="1" dirty="0">
                <a:ea typeface="HYwuldL" pitchFamily="18" charset="-127"/>
              </a:rPr>
              <a:t>다운로드</a:t>
            </a:r>
            <a:r>
              <a:rPr lang="en-US" altLang="ko-KR" sz="1400" b="1" dirty="0">
                <a:ea typeface="HYwuldL" pitchFamily="18" charset="-127"/>
              </a:rPr>
              <a:t>: www.Keysight.com/find/EDK</a:t>
            </a:r>
            <a:endParaRPr lang="ko-KR" altLang="en-US" sz="1400" b="1" dirty="0">
              <a:ea typeface="HYwuldL" pitchFamily="18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81200" y="11430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6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ko-KR" altLang="en-US" sz="2000" b="1" i="1" u="heavy" kern="0" dirty="0">
                <a:ea typeface="HYwuldL" pitchFamily="18" charset="-127"/>
              </a:rPr>
              <a:t>숙제</a:t>
            </a:r>
            <a:r>
              <a:rPr lang="ko-KR" altLang="en-US" sz="2000" b="1" i="1" u="heavy" kern="0" dirty="0"/>
              <a:t> </a:t>
            </a:r>
            <a:r>
              <a:rPr lang="en-US" altLang="ko-KR" sz="2000" b="1" i="1" kern="0" dirty="0">
                <a:ea typeface="HYwuldL" pitchFamily="18" charset="-127"/>
              </a:rPr>
              <a:t>–</a:t>
            </a:r>
            <a:r>
              <a:rPr lang="ko-KR" altLang="en-US" sz="2000" b="1" i="1" kern="0" dirty="0">
                <a:ea typeface="HYwuldL" pitchFamily="18" charset="-127"/>
              </a:rPr>
              <a:t>첫 번째 오실로스코프 실험 세션을 시작하기 전에 다음 단원을 잘 읽으시기 바랍니다</a:t>
            </a:r>
            <a:r>
              <a:rPr lang="en-US" altLang="ko-KR" sz="2000" b="1" i="1" kern="0" dirty="0">
                <a:ea typeface="HYwuldL" pitchFamily="18" charset="-127"/>
              </a:rPr>
              <a:t>. </a:t>
            </a:r>
            <a:endParaRPr lang="ko-KR" altLang="en-US" sz="2000" i="1" kern="0" dirty="0">
              <a:ea typeface="HYwuldL" pitchFamily="18" charset="-127"/>
            </a:endParaRPr>
          </a:p>
          <a:p>
            <a:pPr marL="461963" lvl="1" indent="-231775" eaLnBrk="0" hangingPunct="0">
              <a:spcAft>
                <a:spcPts val="500"/>
              </a:spcAft>
              <a:buClr>
                <a:schemeClr val="accent1"/>
              </a:buClr>
            </a:pPr>
            <a:r>
              <a:rPr lang="ko-KR" altLang="en-US" sz="1600" u="sng" kern="0" dirty="0">
                <a:ea typeface="HYwuldL" pitchFamily="18" charset="-127"/>
              </a:rPr>
              <a:t>단원 </a:t>
            </a:r>
            <a:r>
              <a:rPr lang="en-US" altLang="ko-KR" sz="1600" u="sng" kern="0" dirty="0">
                <a:ea typeface="HYwuldL" pitchFamily="18" charset="-127"/>
              </a:rPr>
              <a:t>1</a:t>
            </a:r>
            <a:r>
              <a:rPr lang="ko-KR" altLang="en-US" sz="1600" kern="0" dirty="0"/>
              <a:t> </a:t>
            </a:r>
            <a:r>
              <a:rPr lang="en-US" altLang="ko-KR" sz="1600" kern="0" dirty="0">
                <a:ea typeface="HYwuldL" pitchFamily="18" charset="-127"/>
              </a:rPr>
              <a:t>–</a:t>
            </a:r>
            <a:r>
              <a:rPr lang="ko-KR" altLang="en-US" sz="1600" kern="0" dirty="0"/>
              <a:t> </a:t>
            </a:r>
            <a:r>
              <a:rPr lang="ko-KR" altLang="en-US" sz="1600" kern="0" dirty="0">
                <a:ea typeface="HYwuldL" pitchFamily="18" charset="-127"/>
              </a:rPr>
              <a:t>시작하기</a:t>
            </a:r>
          </a:p>
          <a:p>
            <a:pPr marL="693738" lvl="2" indent="-231775" eaLnBrk="0" hangingPunct="0"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ko-KR" altLang="en-US" sz="1600" kern="0" dirty="0">
                <a:ea typeface="HYwuldL" pitchFamily="18" charset="-127"/>
              </a:rPr>
              <a:t>오실로스코프 프로브</a:t>
            </a:r>
          </a:p>
          <a:p>
            <a:pPr marL="693738" lvl="2" indent="-231775" eaLnBrk="0" hangingPunct="0"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ko-KR" altLang="en-US" sz="1600" kern="0" dirty="0">
                <a:ea typeface="HYwuldL" pitchFamily="18" charset="-127"/>
              </a:rPr>
              <a:t>전면 패널에 익숙해지기</a:t>
            </a:r>
          </a:p>
          <a:p>
            <a:pPr marL="1485900" lvl="1" indent="-1255713" eaLnBrk="0" hangingPunct="0">
              <a:spcAft>
                <a:spcPts val="1000"/>
              </a:spcAft>
              <a:buClr>
                <a:schemeClr val="accent1"/>
              </a:buClr>
            </a:pPr>
            <a:r>
              <a:rPr lang="ko-KR" altLang="en-US" sz="1600" u="sng" kern="0" dirty="0">
                <a:ea typeface="HYwuldL" pitchFamily="18" charset="-127"/>
              </a:rPr>
              <a:t>부록 </a:t>
            </a:r>
            <a:r>
              <a:rPr lang="en-US" altLang="ko-KR" sz="1600" u="sng" kern="0" dirty="0">
                <a:ea typeface="HYwuldL" pitchFamily="18" charset="-127"/>
              </a:rPr>
              <a:t>A</a:t>
            </a:r>
            <a:r>
              <a:rPr lang="ko-KR" altLang="en-US" sz="1600" kern="0" dirty="0"/>
              <a:t> </a:t>
            </a:r>
            <a:r>
              <a:rPr lang="en-US" altLang="ko-KR" sz="1600" kern="0" dirty="0">
                <a:ea typeface="HYwuldL" pitchFamily="18" charset="-127"/>
              </a:rPr>
              <a:t>–</a:t>
            </a:r>
            <a:r>
              <a:rPr lang="ko-KR" altLang="en-US" sz="1600" kern="0" dirty="0"/>
              <a:t> </a:t>
            </a:r>
            <a:r>
              <a:rPr lang="ko-KR" altLang="en-US" sz="1600" kern="0" dirty="0">
                <a:ea typeface="HYwuldL" pitchFamily="18" charset="-127"/>
              </a:rPr>
              <a:t>오실로스코프 블록 다이어그램 및 조작 원리</a:t>
            </a:r>
          </a:p>
          <a:p>
            <a:pPr marL="461963" lvl="1" indent="-231775" eaLnBrk="0" hangingPunct="0">
              <a:spcAft>
                <a:spcPts val="1000"/>
              </a:spcAft>
              <a:buClr>
                <a:schemeClr val="accent1"/>
              </a:buClr>
            </a:pPr>
            <a:r>
              <a:rPr lang="ko-KR" altLang="en-US" sz="1600" u="sng" kern="0" dirty="0">
                <a:ea typeface="HYwuldL" pitchFamily="18" charset="-127"/>
              </a:rPr>
              <a:t>부록 </a:t>
            </a:r>
            <a:r>
              <a:rPr lang="en-US" altLang="ko-KR" sz="1600" u="sng" kern="0" dirty="0">
                <a:ea typeface="HYwuldL" pitchFamily="18" charset="-127"/>
              </a:rPr>
              <a:t>B</a:t>
            </a:r>
            <a:r>
              <a:rPr lang="ko-KR" altLang="en-US" sz="1600" kern="0" dirty="0"/>
              <a:t> </a:t>
            </a:r>
            <a:r>
              <a:rPr lang="en-US" altLang="ko-KR" sz="1600" kern="0" dirty="0">
                <a:ea typeface="HYwuldL" pitchFamily="18" charset="-127"/>
              </a:rPr>
              <a:t>– </a:t>
            </a:r>
            <a:r>
              <a:rPr lang="ko-KR" altLang="en-US" sz="1600" kern="0" dirty="0">
                <a:ea typeface="HYwuldL" pitchFamily="18" charset="-127"/>
              </a:rPr>
              <a:t>오실로스코프 대역폭 자습서</a:t>
            </a:r>
          </a:p>
          <a:p>
            <a:pPr marL="231775" indent="-23177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defRPr/>
            </a:pPr>
            <a:endParaRPr lang="ko-KR" altLang="en-US" sz="2000" u="sng" kern="0" dirty="0">
              <a:ea typeface="HYwuldL" pitchFamily="18" charset="-127"/>
            </a:endParaRPr>
          </a:p>
          <a:p>
            <a:pPr marL="231775" indent="-231775" eaLnBrk="0" hangingPunct="0">
              <a:lnSpc>
                <a:spcPct val="116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ko-KR" altLang="en-US" sz="2000" b="1" i="1" u="heavy" kern="0" dirty="0">
                <a:ea typeface="HYwuldL" pitchFamily="18" charset="-127"/>
              </a:rPr>
              <a:t>핸즈온 오실로스코프 실습</a:t>
            </a:r>
          </a:p>
          <a:p>
            <a:pPr marL="231775" indent="-231775" eaLnBrk="0" hangingPunct="0">
              <a:lnSpc>
                <a:spcPct val="116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ko-KR" altLang="en-US" sz="2000" kern="0" dirty="0">
                <a:ea typeface="HYwuldL" pitchFamily="18" charset="-127"/>
              </a:rPr>
              <a:t>	</a:t>
            </a:r>
            <a:r>
              <a:rPr lang="ko-KR" altLang="en-US" sz="1600" u="sng" kern="0" dirty="0">
                <a:ea typeface="HYwuldL" pitchFamily="18" charset="-127"/>
              </a:rPr>
              <a:t>단원 </a:t>
            </a:r>
            <a:r>
              <a:rPr lang="en-US" altLang="ko-KR" sz="1600" u="sng" kern="0" dirty="0">
                <a:ea typeface="HYwuldL" pitchFamily="18" charset="-127"/>
              </a:rPr>
              <a:t>2</a:t>
            </a:r>
            <a:r>
              <a:rPr lang="ko-KR" altLang="en-US" sz="1600" kern="0" dirty="0"/>
              <a:t> </a:t>
            </a:r>
            <a:r>
              <a:rPr lang="en-US" altLang="ko-KR" sz="1600" kern="0" dirty="0">
                <a:ea typeface="HYwuldL" pitchFamily="18" charset="-127"/>
              </a:rPr>
              <a:t>–</a:t>
            </a:r>
            <a:r>
              <a:rPr lang="ko-KR" altLang="en-US" sz="1600" kern="0" dirty="0"/>
              <a:t> </a:t>
            </a:r>
            <a:r>
              <a:rPr lang="ko-KR" altLang="en-US" sz="1600" kern="0" dirty="0">
                <a:ea typeface="HYwuldL" pitchFamily="18" charset="-127"/>
              </a:rPr>
              <a:t>오실로스코프의 기초 및 </a:t>
            </a:r>
            <a:r>
              <a:rPr lang="en-US" altLang="ko-KR" sz="1600" kern="0" dirty="0" err="1">
                <a:ea typeface="HYwuldL" pitchFamily="18" charset="-127"/>
              </a:rPr>
              <a:t>WaveGen</a:t>
            </a:r>
            <a:r>
              <a:rPr lang="ko-KR" altLang="en-US" sz="1600" kern="0" dirty="0">
                <a:ea typeface="HYwuldL" pitchFamily="18" charset="-127"/>
              </a:rPr>
              <a:t>		  측정 실습</a:t>
            </a:r>
            <a:r>
              <a:rPr lang="en-US" altLang="ko-KR" sz="1600" kern="0" dirty="0">
                <a:ea typeface="HYwuldL" pitchFamily="18" charset="-127"/>
              </a:rPr>
              <a:t>(6</a:t>
            </a:r>
            <a:r>
              <a:rPr lang="ko-KR" altLang="en-US" sz="1600" kern="0" dirty="0">
                <a:ea typeface="HYwuldL" pitchFamily="18" charset="-127"/>
              </a:rPr>
              <a:t>개 개별 실험</a:t>
            </a:r>
            <a:r>
              <a:rPr lang="en-US" altLang="ko-KR" sz="1600" kern="0" dirty="0">
                <a:ea typeface="HYwuldL" pitchFamily="18" charset="-127"/>
              </a:rPr>
              <a:t>)</a:t>
            </a:r>
            <a:endParaRPr lang="ko-KR" altLang="en-US" sz="1600" kern="0" dirty="0">
              <a:ea typeface="HYwuldL" pitchFamily="18" charset="-127"/>
            </a:endParaRPr>
          </a:p>
          <a:p>
            <a:pPr marL="231775" indent="-231775" eaLnBrk="0" hangingPunct="0">
              <a:lnSpc>
                <a:spcPct val="116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ko-KR" altLang="en-US" sz="1600" kern="0" dirty="0">
                <a:ea typeface="HYwuldL" pitchFamily="18" charset="-127"/>
              </a:rPr>
              <a:t>	</a:t>
            </a:r>
            <a:r>
              <a:rPr lang="ko-KR" altLang="en-US" sz="1600" u="sng" kern="0" dirty="0">
                <a:ea typeface="HYwuldL" pitchFamily="18" charset="-127"/>
              </a:rPr>
              <a:t>단원 </a:t>
            </a:r>
            <a:r>
              <a:rPr lang="en-US" altLang="ko-KR" sz="1600" u="sng" kern="0" dirty="0">
                <a:ea typeface="HYwuldL" pitchFamily="18" charset="-127"/>
              </a:rPr>
              <a:t>3</a:t>
            </a:r>
            <a:r>
              <a:rPr lang="ko-KR" altLang="en-US" sz="1600" kern="0" dirty="0">
                <a:ea typeface="HYwuldL" pitchFamily="18" charset="-127"/>
              </a:rPr>
              <a:t> </a:t>
            </a:r>
            <a:r>
              <a:rPr lang="en-US" altLang="ko-KR" sz="1600" kern="0" dirty="0">
                <a:ea typeface="HYwuldL" pitchFamily="18" charset="-127"/>
              </a:rPr>
              <a:t>–</a:t>
            </a:r>
            <a:r>
              <a:rPr lang="ko-KR" altLang="en-US" sz="1600" kern="0" dirty="0">
                <a:ea typeface="HYwuldL" pitchFamily="18" charset="-127"/>
              </a:rPr>
              <a:t>고급 오실로스코프 측정실습</a:t>
            </a:r>
            <a:r>
              <a:rPr lang="en-US" altLang="ko-KR" sz="1600" kern="0" dirty="0">
                <a:ea typeface="HYwuldL" pitchFamily="18" charset="-127"/>
              </a:rPr>
              <a:t>(9</a:t>
            </a:r>
            <a:r>
              <a:rPr lang="ko-KR" altLang="en-US" sz="1600" kern="0" dirty="0">
                <a:ea typeface="HYwuldL" pitchFamily="18" charset="-127"/>
              </a:rPr>
              <a:t>개의 옵션 	  실험</a:t>
            </a:r>
            <a:r>
              <a:rPr lang="en-US" altLang="ko-KR" sz="1600" kern="0" dirty="0">
                <a:ea typeface="HYwuldL" pitchFamily="18" charset="-127"/>
              </a:rPr>
              <a:t>,</a:t>
            </a:r>
            <a:r>
              <a:rPr lang="ko-KR" altLang="en-US" sz="1600" kern="0" dirty="0">
                <a:ea typeface="HYwuldL" pitchFamily="18" charset="-127"/>
              </a:rPr>
              <a:t> 강사가 배정 가능</a:t>
            </a:r>
            <a:r>
              <a:rPr lang="en-US" altLang="ko-KR" sz="1600" kern="0" dirty="0">
                <a:ea typeface="HYwuldL" pitchFamily="18" charset="-127"/>
              </a:rPr>
              <a:t>)</a:t>
            </a:r>
            <a:endParaRPr lang="ko-KR" altLang="en-US" sz="1600" kern="0" dirty="0">
              <a:ea typeface="HYwuldL" pitchFamily="18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89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실험 가이드 지침을 따르는 방법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486867" y="867394"/>
            <a:ext cx="7239000" cy="6752606"/>
          </a:xfrm>
        </p:spPr>
        <p:txBody>
          <a:bodyPr/>
          <a:lstStyle/>
          <a:p>
            <a:pPr>
              <a:spcAft>
                <a:spcPts val="1000"/>
              </a:spcAft>
              <a:buClr>
                <a:schemeClr val="accent1"/>
              </a:buClr>
            </a:pP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[Help](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도움말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)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과 같이 대괄호 안에 굵게 표시된 단어는 전면 패널 키를 나타냅니다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spcAft>
                <a:spcPts val="1000"/>
              </a:spcAft>
              <a:buClr>
                <a:schemeClr val="accent1"/>
              </a:buClr>
            </a:pPr>
            <a:endParaRPr lang="en-US" altLang="ko-KR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</a:pP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"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소프트키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"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는 스코프의 디스플레이 아래에 있는 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6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개의 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/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버튼을 말합니다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. 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이러한 키의 기능은 선택한 메뉴에 따라 달라집니다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spcAft>
                <a:spcPts val="1000"/>
              </a:spcAft>
              <a:buClr>
                <a:schemeClr val="accent1"/>
              </a:buClr>
            </a:pPr>
            <a:endParaRPr lang="en-US" altLang="ko-KR" sz="18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1000"/>
              </a:spcAft>
              <a:buClr>
                <a:schemeClr val="accent1"/>
              </a:buClr>
            </a:pPr>
            <a:endParaRPr lang="en-US" altLang="ko-KR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</a:pPr>
            <a:endParaRPr lang="en-US" altLang="ko-KR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고리 모양의 녹색 화살표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(      )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가 있는 소프트키는</a:t>
            </a:r>
          </a:p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범용 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"Entry"(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엔트리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) 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노브를 나타내며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선택</a:t>
            </a:r>
          </a:p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또는 변수를 제어합니다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2600" y="1371600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gilent_192832.t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200400" y="3048001"/>
            <a:ext cx="4343400" cy="915437"/>
          </a:xfrm>
          <a:prstGeom prst="rect">
            <a:avLst/>
          </a:prstGeom>
        </p:spPr>
      </p:pic>
      <p:pic>
        <p:nvPicPr>
          <p:cNvPr id="10" name="Picture 9" descr="sym_entk.wm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74062" y="4848745"/>
            <a:ext cx="298038" cy="253594"/>
          </a:xfrm>
          <a:prstGeom prst="rect">
            <a:avLst/>
          </a:prstGeom>
        </p:spPr>
      </p:pic>
      <p:pic>
        <p:nvPicPr>
          <p:cNvPr id="11" name="Picture 10" descr="Entry Knob.T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9314741" y="3845750"/>
            <a:ext cx="789274" cy="142875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rot="10800000">
            <a:off x="7581900" y="3771900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>
            <a:off x="7581901" y="3186112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/>
          <p:nvPr/>
        </p:nvCxnSpPr>
        <p:spPr bwMode="auto">
          <a:xfrm rot="10800000">
            <a:off x="3124200" y="3200400"/>
            <a:ext cx="3200400" cy="1143000"/>
          </a:xfrm>
          <a:prstGeom prst="bentConnector3">
            <a:avLst>
              <a:gd name="adj1" fmla="val 123016"/>
            </a:avLst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 flipH="1" flipV="1">
            <a:off x="5108781" y="4457700"/>
            <a:ext cx="228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6324601" y="4343400"/>
            <a:ext cx="2791667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160083" y="36068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600" b="1" dirty="0">
                <a:latin typeface="Arial"/>
                <a:ea typeface="HYwuldL" pitchFamily="18" charset="-127"/>
              </a:rPr>
              <a:t>소프트키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60083" y="304800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600" b="1" dirty="0">
                <a:latin typeface="Arial"/>
                <a:ea typeface="HYwuldL" pitchFamily="18" charset="-127"/>
              </a:rPr>
              <a:t>소프트키 레이블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88195" y="5461285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600" b="1" dirty="0">
                <a:latin typeface="Arial"/>
                <a:ea typeface="HYwuldL" pitchFamily="18" charset="-127"/>
              </a:rPr>
              <a:t>엔트리 노브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7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내장 교육용 신호 액세스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286000" y="838200"/>
            <a:ext cx="7239000" cy="914400"/>
          </a:xfrm>
        </p:spPr>
        <p:txBody>
          <a:bodyPr/>
          <a:lstStyle/>
          <a:p>
            <a:pPr algn="ctr"/>
            <a:r>
              <a:rPr lang="ko-KR" altLang="en-US" sz="2000" b="1" i="1" dirty="0">
                <a:latin typeface="Arial"/>
                <a:ea typeface="HYwuldL" pitchFamily="18" charset="-127"/>
              </a:rPr>
              <a:t>대부분의 오실로스코프 실험은 </a:t>
            </a:r>
            <a:r>
              <a:rPr lang="en-US" altLang="ko-KR" sz="2000" b="1" i="1" dirty="0">
                <a:latin typeface="Arial"/>
                <a:ea typeface="HYwuldL" pitchFamily="18" charset="-127"/>
              </a:rPr>
              <a:t>DSOXEDK Educator’s Training Kit </a:t>
            </a:r>
            <a:r>
              <a:rPr lang="ko-KR" altLang="en-US" sz="2000" b="1" i="1" dirty="0">
                <a:latin typeface="Arial"/>
                <a:ea typeface="HYwuldL" pitchFamily="18" charset="-127"/>
              </a:rPr>
              <a:t>옵션에 대한 라이센스가 있는 경우 </a:t>
            </a:r>
            <a:r>
              <a:rPr lang="en-US" altLang="ko-KR" sz="2000" b="1" i="1" dirty="0" err="1">
                <a:latin typeface="Arial"/>
                <a:ea typeface="HYwuldL" pitchFamily="18" charset="-127"/>
              </a:rPr>
              <a:t>Keysight</a:t>
            </a:r>
            <a:r>
              <a:rPr lang="en-US" altLang="ko-KR" sz="2000" b="1" i="1" dirty="0">
                <a:latin typeface="Arial"/>
                <a:ea typeface="HYwuldL" pitchFamily="18" charset="-127"/>
              </a:rPr>
              <a:t> 2000 </a:t>
            </a:r>
            <a:r>
              <a:rPr lang="ko-KR" altLang="en-US" sz="2000" b="1" i="1" dirty="0">
                <a:latin typeface="Arial"/>
                <a:ea typeface="HYwuldL" pitchFamily="18" charset="-127"/>
              </a:rPr>
              <a:t>또는 </a:t>
            </a:r>
            <a:r>
              <a:rPr lang="en-US" altLang="ko-KR" sz="2000" b="1" i="1" dirty="0">
                <a:latin typeface="Arial"/>
                <a:ea typeface="HYwuldL" pitchFamily="18" charset="-127"/>
              </a:rPr>
              <a:t>3000 X </a:t>
            </a:r>
            <a:r>
              <a:rPr lang="ko-KR" altLang="en-US" sz="2000" b="1" i="1" dirty="0">
                <a:latin typeface="Arial"/>
                <a:ea typeface="HYwuldL" pitchFamily="18" charset="-127"/>
              </a:rPr>
              <a:t>시리즈 스코프에 내장된 다양한 교육용 신호를 사용하여 </a:t>
            </a:r>
            <a:br>
              <a:rPr lang="ko-KR" altLang="en-US" sz="2000" b="1" i="1" dirty="0">
                <a:latin typeface="Arial"/>
                <a:ea typeface="HYwuldL" pitchFamily="18" charset="-127"/>
              </a:rPr>
            </a:br>
            <a:r>
              <a:rPr lang="ko-KR" altLang="en-US" sz="2000" b="1" i="1" dirty="0">
                <a:latin typeface="Arial"/>
                <a:ea typeface="HYwuldL" pitchFamily="18" charset="-127"/>
              </a:rPr>
              <a:t>수행됩니다</a:t>
            </a:r>
            <a:r>
              <a:rPr lang="en-US" altLang="ko-KR" sz="2000" b="1" i="1" dirty="0">
                <a:latin typeface="Arial"/>
                <a:ea typeface="HYwuldL" pitchFamily="18" charset="-127"/>
              </a:rPr>
              <a:t>. </a:t>
            </a:r>
            <a:endParaRPr lang="ko-KR" altLang="en-US" sz="2000" b="1" i="1" dirty="0">
              <a:latin typeface="Arial"/>
              <a:ea typeface="HYwuldL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5492691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ko-KR" sz="1400" b="1" dirty="0">
                <a:ea typeface="HYwuldL" pitchFamily="18" charset="-127"/>
              </a:rPr>
              <a:t>10:1 </a:t>
            </a:r>
            <a:r>
              <a:rPr lang="ko-KR" altLang="en-US" sz="1400" b="1" dirty="0">
                <a:ea typeface="HYwuldL" pitchFamily="18" charset="-127"/>
              </a:rPr>
              <a:t>패시브 프로브를 사용하여 교육용 </a:t>
            </a:r>
            <a:br>
              <a:rPr lang="en-US" altLang="ko-KR" sz="1400" b="1" dirty="0">
                <a:ea typeface="HYwuldL" pitchFamily="18" charset="-127"/>
              </a:rPr>
            </a:br>
            <a:r>
              <a:rPr lang="ko-KR" altLang="en-US" sz="1400" b="1" dirty="0">
                <a:ea typeface="HYwuldL" pitchFamily="18" charset="-127"/>
              </a:rPr>
              <a:t>신호 테스트 단자에 연결하기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77000" y="2057400"/>
            <a:ext cx="3619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3810000"/>
            <a:ext cx="1379638" cy="13913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67350" y="5825269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black">
          <a:xfrm>
            <a:off x="1752600" y="22098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spcAft>
                <a:spcPts val="1000"/>
              </a:spcAft>
              <a:buFont typeface="+mj-lt"/>
              <a:buAutoNum type="arabicPeriod"/>
            </a:pPr>
            <a:r>
              <a:rPr lang="ko-KR" altLang="en-US" sz="2000" kern="0" dirty="0">
                <a:ea typeface="HYwuldL" pitchFamily="18" charset="-127"/>
              </a:rPr>
              <a:t>스코프의 채널 </a:t>
            </a:r>
            <a:r>
              <a:rPr lang="en-US" altLang="ko-KR" sz="2000" kern="0" dirty="0">
                <a:ea typeface="HYwuldL" pitchFamily="18" charset="-127"/>
              </a:rPr>
              <a:t>1 </a:t>
            </a:r>
            <a:r>
              <a:rPr lang="ko-KR" altLang="en-US" sz="2000" kern="0" dirty="0">
                <a:ea typeface="HYwuldL" pitchFamily="18" charset="-127"/>
              </a:rPr>
              <a:t>입력 </a:t>
            </a:r>
            <a:r>
              <a:rPr lang="en-US" altLang="ko-KR" sz="2000" kern="0" dirty="0">
                <a:ea typeface="HYwuldL" pitchFamily="18" charset="-127"/>
              </a:rPr>
              <a:t>BNC</a:t>
            </a:r>
            <a:r>
              <a:rPr lang="ko-KR" altLang="en-US" sz="2000" kern="0" dirty="0">
                <a:ea typeface="HYwuldL" pitchFamily="18" charset="-127"/>
              </a:rPr>
              <a:t>와 </a:t>
            </a:r>
            <a:r>
              <a:rPr lang="en-US" altLang="zh-CN" sz="2000" kern="0" dirty="0">
                <a:ea typeface="HYwuldL" pitchFamily="18" charset="-127"/>
              </a:rPr>
              <a:t>"</a:t>
            </a:r>
            <a:r>
              <a:rPr lang="en-US" altLang="ko-KR" sz="2000" kern="0" dirty="0" err="1">
                <a:ea typeface="HYwuldL" pitchFamily="18" charset="-127"/>
              </a:rPr>
              <a:t>Demo1</a:t>
            </a:r>
            <a:r>
              <a:rPr lang="en-US" altLang="zh-CN" sz="2000" kern="0" dirty="0">
                <a:ea typeface="HYwuldL" pitchFamily="18" charset="-127"/>
              </a:rPr>
              <a:t>"</a:t>
            </a:r>
            <a:r>
              <a:rPr lang="ko-KR" altLang="en-US" sz="2000" kern="0" dirty="0">
                <a:ea typeface="HYwuldL" pitchFamily="18" charset="-127"/>
              </a:rPr>
              <a:t> 단자 사이에 프로브를 하나 연결합니다</a:t>
            </a:r>
            <a:r>
              <a:rPr lang="en-US" altLang="ko-KR" sz="2000" kern="0" dirty="0">
                <a:ea typeface="HYwuldL" pitchFamily="18" charset="-127"/>
              </a:rPr>
              <a:t>.</a:t>
            </a:r>
            <a:endParaRPr lang="ko-KR" altLang="en-US" sz="2000" kern="0" dirty="0">
              <a:ea typeface="HYwuldL" pitchFamily="18" charset="-127"/>
            </a:endParaRPr>
          </a:p>
          <a:p>
            <a:pPr marL="457200" indent="-457200" eaLnBrk="0" hangingPunct="0">
              <a:spcAft>
                <a:spcPts val="1000"/>
              </a:spcAft>
              <a:buFont typeface="+mj-lt"/>
              <a:buAutoNum type="arabicPeriod"/>
            </a:pPr>
            <a:r>
              <a:rPr lang="ko-KR" altLang="en-US" sz="2000" kern="0" dirty="0">
                <a:ea typeface="HYwuldL" pitchFamily="18" charset="-127"/>
              </a:rPr>
              <a:t>스코프의 채널 </a:t>
            </a:r>
            <a:r>
              <a:rPr lang="en-US" altLang="ko-KR" sz="2000" kern="0" dirty="0">
                <a:ea typeface="HYwuldL" pitchFamily="18" charset="-127"/>
              </a:rPr>
              <a:t>2 </a:t>
            </a:r>
            <a:r>
              <a:rPr lang="ko-KR" altLang="en-US" sz="2000" kern="0" dirty="0">
                <a:ea typeface="HYwuldL" pitchFamily="18" charset="-127"/>
              </a:rPr>
              <a:t>입력 </a:t>
            </a:r>
            <a:r>
              <a:rPr lang="en-US" altLang="ko-KR" sz="2000" kern="0" dirty="0">
                <a:ea typeface="HYwuldL" pitchFamily="18" charset="-127"/>
              </a:rPr>
              <a:t>BNC</a:t>
            </a:r>
            <a:r>
              <a:rPr lang="ko-KR" altLang="en-US" sz="2000" kern="0" dirty="0">
                <a:ea typeface="HYwuldL" pitchFamily="18" charset="-127"/>
              </a:rPr>
              <a:t>와 </a:t>
            </a:r>
            <a:r>
              <a:rPr lang="en-US" altLang="zh-CN" sz="2000" kern="0" dirty="0">
                <a:ea typeface="HYwuldL" pitchFamily="18" charset="-127"/>
              </a:rPr>
              <a:t>"</a:t>
            </a:r>
            <a:r>
              <a:rPr lang="en-US" altLang="ko-KR" sz="2000" kern="0" dirty="0" err="1">
                <a:ea typeface="HYwuldL" pitchFamily="18" charset="-127"/>
              </a:rPr>
              <a:t>Demo2</a:t>
            </a:r>
            <a:r>
              <a:rPr lang="en-US" altLang="zh-CN" sz="2000" kern="0" dirty="0">
                <a:ea typeface="HYwuldL" pitchFamily="18" charset="-127"/>
              </a:rPr>
              <a:t>"</a:t>
            </a:r>
            <a:r>
              <a:rPr lang="ko-KR" altLang="en-US" sz="2000" kern="0" dirty="0">
                <a:ea typeface="HYwuldL" pitchFamily="18" charset="-127"/>
              </a:rPr>
              <a:t> 단자 사이에 또 다른 프로브를 연결합니다</a:t>
            </a:r>
            <a:r>
              <a:rPr lang="en-US" altLang="ko-KR" sz="2000" kern="0" dirty="0">
                <a:ea typeface="HYwuldL" pitchFamily="18" charset="-127"/>
              </a:rPr>
              <a:t>.</a:t>
            </a:r>
            <a:endParaRPr lang="ko-KR" altLang="en-US" sz="2000" kern="0" dirty="0">
              <a:ea typeface="HYwuldL" pitchFamily="18" charset="-127"/>
            </a:endParaRPr>
          </a:p>
          <a:p>
            <a:pPr marL="457200" indent="-457200" eaLnBrk="0" hangingPunct="0">
              <a:spcAft>
                <a:spcPts val="1000"/>
              </a:spcAft>
              <a:buFont typeface="+mj-lt"/>
              <a:buAutoNum type="arabicPeriod"/>
            </a:pPr>
            <a:r>
              <a:rPr lang="ko-KR" altLang="en-US" sz="2000" kern="0" dirty="0">
                <a:ea typeface="HYwuldL" pitchFamily="18" charset="-127"/>
              </a:rPr>
              <a:t>두 프로브의 접지 클립을 중앙 접지 단자에 연결합니다</a:t>
            </a:r>
            <a:r>
              <a:rPr lang="en-US" altLang="ko-KR" sz="2000" kern="0" dirty="0">
                <a:ea typeface="HYwuldL" pitchFamily="18" charset="-127"/>
              </a:rPr>
              <a:t>.</a:t>
            </a:r>
            <a:endParaRPr lang="ko-KR" altLang="en-US" sz="2000" kern="0" dirty="0">
              <a:ea typeface="HYwuldL" pitchFamily="18" charset="-127"/>
            </a:endParaRPr>
          </a:p>
          <a:p>
            <a:pPr marL="457200" indent="-457200" eaLnBrk="0" hangingPunct="0">
              <a:spcAft>
                <a:spcPts val="1000"/>
              </a:spcAft>
              <a:buFont typeface="+mj-lt"/>
              <a:buAutoNum type="arabicPeriod"/>
            </a:pPr>
            <a:r>
              <a:rPr lang="en-US" altLang="ko-KR" sz="2000" b="1" kern="0" dirty="0">
                <a:ea typeface="HYwuldL" pitchFamily="18" charset="-127"/>
              </a:rPr>
              <a:t> [Help]</a:t>
            </a:r>
            <a:r>
              <a:rPr lang="en-US" altLang="ko-KR" sz="2000" kern="0" dirty="0">
                <a:ea typeface="HYwuldL" pitchFamily="18" charset="-127"/>
              </a:rPr>
              <a:t>(</a:t>
            </a:r>
            <a:r>
              <a:rPr lang="ko-KR" altLang="en-US" sz="2000" kern="0" dirty="0">
                <a:ea typeface="HYwuldL" pitchFamily="18" charset="-127"/>
              </a:rPr>
              <a:t>도움말</a:t>
            </a:r>
            <a:r>
              <a:rPr lang="en-US" altLang="ko-KR" sz="2000" kern="0" dirty="0">
                <a:ea typeface="HYwuldL" pitchFamily="18" charset="-127"/>
              </a:rPr>
              <a:t>)</a:t>
            </a:r>
            <a:r>
              <a:rPr lang="ko-KR" altLang="en-US" sz="2000" kern="0" dirty="0">
                <a:ea typeface="HYwuldL" pitchFamily="18" charset="-127"/>
              </a:rPr>
              <a:t>를 누른 다음 </a:t>
            </a:r>
            <a:r>
              <a:rPr lang="en-US" altLang="ko-KR" sz="2000" b="1" kern="0" dirty="0">
                <a:ea typeface="HYwuldL" pitchFamily="18" charset="-127"/>
              </a:rPr>
              <a:t>Training Signals</a:t>
            </a:r>
            <a:r>
              <a:rPr lang="en-US" altLang="ko-KR" sz="2000" kern="0" dirty="0">
                <a:ea typeface="HYwuldL" pitchFamily="18" charset="-127"/>
              </a:rPr>
              <a:t>(</a:t>
            </a:r>
            <a:r>
              <a:rPr lang="ko-KR" altLang="en-US" sz="2000" kern="0" dirty="0">
                <a:ea typeface="HYwuldL" pitchFamily="18" charset="-127"/>
              </a:rPr>
              <a:t>교육용 신호</a:t>
            </a:r>
            <a:r>
              <a:rPr lang="en-US" altLang="ko-KR" sz="2000" kern="0" dirty="0">
                <a:ea typeface="HYwuldL" pitchFamily="18" charset="-127"/>
              </a:rPr>
              <a:t>) </a:t>
            </a:r>
            <a:br>
              <a:rPr lang="ko-KR" altLang="en-US" sz="2000" kern="0" dirty="0">
                <a:ea typeface="HYwuldL" pitchFamily="18" charset="-127"/>
              </a:rPr>
            </a:br>
            <a:r>
              <a:rPr lang="ko-KR" altLang="en-US" sz="2000" kern="0" dirty="0">
                <a:ea typeface="HYwuldL" pitchFamily="18" charset="-127"/>
              </a:rPr>
              <a:t>소프트키를 누릅니다</a:t>
            </a:r>
            <a:r>
              <a:rPr lang="en-US" altLang="ko-KR" sz="2000" kern="0" dirty="0">
                <a:ea typeface="HYwuldL" pitchFamily="18" charset="-127"/>
              </a:rPr>
              <a:t>.</a:t>
            </a:r>
            <a:endParaRPr lang="ko-KR" altLang="en-US" sz="2000" kern="0" dirty="0">
              <a:ea typeface="HYwuldL" pitchFamily="18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08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7192010" cy="514350"/>
          </a:xfrm>
        </p:spPr>
        <p:txBody>
          <a:bodyPr/>
          <a:lstStyle/>
          <a:p>
            <a:r>
              <a:rPr lang="en-US" altLang="ko-KR" dirty="0" err="1">
                <a:solidFill>
                  <a:schemeClr val="accent5"/>
                </a:solidFill>
                <a:latin typeface="+mj-lt"/>
              </a:rPr>
              <a:t>Keysight</a:t>
            </a:r>
            <a:r>
              <a:rPr lang="en-US" altLang="ko-KR" dirty="0">
                <a:solidFill>
                  <a:schemeClr val="accent5"/>
                </a:solidFill>
                <a:latin typeface="+mj-lt"/>
              </a:rPr>
              <a:t> Technologies</a:t>
            </a:r>
            <a:r>
              <a:rPr lang="ko-KR" altLang="en-US" dirty="0">
                <a:solidFill>
                  <a:schemeClr val="accent5"/>
                </a:solidFill>
                <a:latin typeface="+mj-lt"/>
              </a:rPr>
              <a:t>에서 이용 가능한 추가 기술 자료</a:t>
            </a:r>
            <a:endParaRPr lang="en-US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/>
              <a:t>Page </a:t>
            </a:r>
            <a:fld id="{8BB90AAA-09E7-431A-A72C-6CAEF4B3EBCC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35418564"/>
              </p:ext>
            </p:extLst>
          </p:nvPr>
        </p:nvGraphicFramePr>
        <p:xfrm>
          <a:off x="1981033" y="1236246"/>
          <a:ext cx="8382000" cy="43688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어플리케이션</a:t>
                      </a:r>
                      <a:r>
                        <a:rPr lang="en-US" sz="18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8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노트</a:t>
                      </a:r>
                      <a:endParaRPr lang="en-US" sz="18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i="0">
                          <a:latin typeface="Arial"/>
                          <a:ea typeface="HYwuldL" pitchFamily="18" charset="-127"/>
                          <a:cs typeface="+mn-cs"/>
                        </a:rPr>
                        <a:t>발행</a:t>
                      </a:r>
                      <a:r>
                        <a:rPr lang="en-US" sz="1800" b="1" i="0" baseline="0">
                          <a:latin typeface="Arial"/>
                          <a:ea typeface="HYwuldL" pitchFamily="18" charset="-127"/>
                          <a:cs typeface="+mn-cs"/>
                        </a:rPr>
                        <a:t>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Evaluating Oscilloscope Fundamentals(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오실로스코프의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기초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평가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5989-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8064EN</a:t>
                      </a:r>
                      <a:endParaRPr lang="en-US" sz="14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Evaluating Oscilloscope Bandwidths for your Applications(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용도에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따른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오실로스코프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대역폭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평가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5989-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5733EN</a:t>
                      </a:r>
                      <a:endParaRPr lang="en-US" sz="14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Evaluating Oscilloscope Sample Rates vs. Sampling Fidelity(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오실로스코프의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샘플링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속도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대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샘플링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충실도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평가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5989-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5732EN</a:t>
                      </a:r>
                      <a:endParaRPr lang="en-US" sz="14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Evaluating Oscilloscopes for Best Waveform Update Rates(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최적의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파형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업데이트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속도를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위한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오실로스코프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평가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5989-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7885EN</a:t>
                      </a:r>
                      <a:endParaRPr lang="en-US" sz="14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Evaluating Oscilloscopes for Best Display Quality(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최적의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디스플레이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품질을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위한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오실로스코프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평가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5989-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2003EN</a:t>
                      </a:r>
                      <a:endParaRPr lang="en-US" sz="14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Evaluating Oscilloscope Vertical Noise Characteristics(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오실로스코프의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수직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노이즈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특성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평가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5989-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3020EN</a:t>
                      </a:r>
                      <a:endParaRPr lang="en-US" sz="14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Evaluating Oscilloscopes to Debug</a:t>
                      </a:r>
                      <a:r>
                        <a:rPr lang="en-US" sz="1400" b="1" i="0" baseline="0" dirty="0">
                          <a:latin typeface="Arial"/>
                          <a:ea typeface="HYwuldL" pitchFamily="18" charset="-127"/>
                          <a:cs typeface="+mn-cs"/>
                        </a:rPr>
                        <a:t> Mixed-signal Designs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(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혼합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신호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설계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디버그를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위한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오실로스코프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평가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5989-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3702EN</a:t>
                      </a:r>
                      <a:endParaRPr lang="en-US" sz="14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Evaluating Oscilloscope Segmented Memory for Serial Bus Applications(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직렬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버스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어플리케이션을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위한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오실로스코프의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세그먼트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메모리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 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평가</a:t>
                      </a: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i="0" dirty="0">
                          <a:latin typeface="Arial"/>
                          <a:ea typeface="HYwuldL" pitchFamily="18" charset="-127"/>
                          <a:cs typeface="+mn-cs"/>
                        </a:rPr>
                        <a:t>5990-</a:t>
                      </a:r>
                      <a:r>
                        <a:rPr lang="en-US" sz="1400" b="1" i="0" dirty="0" err="1">
                          <a:latin typeface="Arial"/>
                          <a:ea typeface="HYwuldL" pitchFamily="18" charset="-127"/>
                          <a:cs typeface="+mn-cs"/>
                        </a:rPr>
                        <a:t>5817EN</a:t>
                      </a:r>
                      <a:endParaRPr lang="en-US" sz="1400" b="1" i="0" dirty="0">
                        <a:latin typeface="Arial"/>
                        <a:ea typeface="HYwuldL" pitchFamily="18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68908" y="6004928"/>
            <a:ext cx="4245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prstClr val="black"/>
                </a:solidFill>
              </a:rPr>
              <a:t>"</a:t>
            </a:r>
            <a:r>
              <a:rPr lang="en-US" altLang="ko-KR" sz="2000" b="1" dirty="0" err="1">
                <a:solidFill>
                  <a:prstClr val="black"/>
                </a:solidFill>
              </a:rPr>
              <a:t>xxxx-xxxx</a:t>
            </a:r>
            <a:r>
              <a:rPr lang="en-US" altLang="ko-KR" sz="2000" b="1" dirty="0">
                <a:solidFill>
                  <a:prstClr val="black"/>
                </a:solidFill>
              </a:rPr>
              <a:t>" </a:t>
            </a:r>
            <a:r>
              <a:rPr lang="ko-KR" altLang="en-US" sz="2000" b="1" dirty="0">
                <a:solidFill>
                  <a:prstClr val="black"/>
                </a:solidFill>
              </a:rPr>
              <a:t>위치에 발행 번호 삽입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2220828" y="5695890"/>
            <a:ext cx="769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/>
              <a:t>http://literature.cdn.keysight.com/litweb/pdf/xxxx-xxxxEN.pdf</a:t>
            </a:r>
          </a:p>
        </p:txBody>
      </p:sp>
    </p:spTree>
    <p:extLst>
      <p:ext uri="{BB962C8B-B14F-4D97-AF65-F5344CB8AC3E}">
        <p14:creationId xmlns:p14="http://schemas.microsoft.com/office/powerpoint/2010/main" val="3293298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3F2CD3F2-6690-498F-8D39-DC1BCC162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68" y="533400"/>
            <a:ext cx="6208803" cy="3492451"/>
          </a:xfrm>
          <a:prstGeom prst="rect">
            <a:avLst/>
          </a:prstGeom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gilent TT Cond" pitchFamily="34" charset="0"/>
              </a:rPr>
              <a:t>질문과 대답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Agilent TT Cond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/>
              <a:t>Page </a:t>
            </a:r>
            <a:fld id="{DF3F2893-9D9B-405B-A59F-3BE6F959EA6A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06499" name="WordArt 3"/>
          <p:cNvSpPr>
            <a:spLocks noChangeArrowheads="1" noChangeShapeType="1" noTextEdit="1"/>
          </p:cNvSpPr>
          <p:nvPr/>
        </p:nvSpPr>
        <p:spPr bwMode="auto">
          <a:xfrm>
            <a:off x="1985963" y="1533525"/>
            <a:ext cx="1295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55555"/>
                    </a:gs>
                    <a:gs pos="50000">
                      <a:srgbClr val="FFFFFF"/>
                    </a:gs>
                    <a:gs pos="100000">
                      <a:srgbClr val="555555"/>
                    </a:gs>
                  </a:gsLst>
                  <a:lin ang="5400000" scaled="1"/>
                </a:gradFill>
                <a:cs typeface="Arial"/>
              </a:rPr>
              <a:t>Q</a:t>
            </a:r>
          </a:p>
        </p:txBody>
      </p:sp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3416300" y="2968625"/>
            <a:ext cx="762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55555"/>
                    </a:gs>
                    <a:gs pos="50000">
                      <a:srgbClr val="FFFFFF"/>
                    </a:gs>
                    <a:gs pos="100000">
                      <a:srgbClr val="555555"/>
                    </a:gs>
                  </a:gsLst>
                  <a:lin ang="5400000" scaled="1"/>
                </a:gradFill>
                <a:cs typeface="Arial"/>
              </a:rPr>
              <a:t>&amp;</a:t>
            </a:r>
          </a:p>
        </p:txBody>
      </p:sp>
      <p:sp>
        <p:nvSpPr>
          <p:cNvPr id="106501" name="WordArt 5"/>
          <p:cNvSpPr>
            <a:spLocks noChangeArrowheads="1" noChangeShapeType="1" noTextEdit="1"/>
          </p:cNvSpPr>
          <p:nvPr/>
        </p:nvSpPr>
        <p:spPr bwMode="auto">
          <a:xfrm>
            <a:off x="4164013" y="3138488"/>
            <a:ext cx="1295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55555"/>
                    </a:gs>
                    <a:gs pos="50000">
                      <a:srgbClr val="FFFFFF"/>
                    </a:gs>
                    <a:gs pos="100000">
                      <a:srgbClr val="555555"/>
                    </a:gs>
                  </a:gsLst>
                  <a:lin ang="5400000" scaled="1"/>
                </a:gradFill>
                <a:cs typeface="Arial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6905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오실로스코프란</a:t>
            </a:r>
            <a:r>
              <a:rPr lang="en-US" altLang="ko-KR" dirty="0"/>
              <a:t>?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362200" y="3200401"/>
            <a:ext cx="7696200" cy="2538115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오실로스코프는 전기적 입력 신호를 화면에서 볼 수 있는 트레이스로 변환합니다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. 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즉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전기를 빛으로 변환하는 것입니다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오실로스코프는 시간에 따라 변하는 전기적 신호를 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2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차원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일반적으로 전압 대 시간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)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의 동적인 그래프로 나타냅니다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오실로스코프는 엔지니어와 기술자가 전자 설계를 테스트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검증 및 디버그하는 데 사용합니다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오실로스코프는 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EE/</a:t>
            </a:r>
            <a:r>
              <a:rPr lang="ko-KR" altLang="en-US" sz="1800" dirty="0">
                <a:solidFill>
                  <a:schemeClr val="tx1"/>
                </a:solidFill>
                <a:latin typeface="+mn-lt"/>
              </a:rPr>
              <a:t>물리학 실험실에서 실험을 테스트하는 데 사용하는 기본 장비입니다</a:t>
            </a:r>
            <a:r>
              <a:rPr lang="en-US" altLang="ko-KR" sz="18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2260" y="2654595"/>
            <a:ext cx="34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ea typeface="HYwuldL" pitchFamily="18" charset="-127"/>
              </a:rPr>
              <a:t>os·cil·lo·scope</a:t>
            </a:r>
            <a:r>
              <a:rPr lang="ko-KR" altLang="en-US" b="1" dirty="0">
                <a:ea typeface="HYwuldL" pitchFamily="18" charset="-127"/>
              </a:rPr>
              <a:t>   </a:t>
            </a:r>
            <a:r>
              <a:rPr lang="en-US" altLang="ko-KR" b="1" dirty="0">
                <a:ea typeface="HYwuldL" pitchFamily="18" charset="-127"/>
              </a:rPr>
              <a:t>(ə-</a:t>
            </a:r>
            <a:r>
              <a:rPr lang="en-US" altLang="ko-KR" b="1" dirty="0" err="1">
                <a:ea typeface="HYwuldL" pitchFamily="18" charset="-127"/>
              </a:rPr>
              <a:t>sĭl'ə</a:t>
            </a:r>
            <a:r>
              <a:rPr lang="en-US" altLang="ko-KR" b="1" dirty="0">
                <a:ea typeface="HYwuldL" pitchFamily="18" charset="-127"/>
              </a:rPr>
              <a:t>-</a:t>
            </a:r>
            <a:r>
              <a:rPr lang="en-US" altLang="ko-KR" b="1" dirty="0" err="1">
                <a:ea typeface="HYwuldL" pitchFamily="18" charset="-127"/>
              </a:rPr>
              <a:t>skōp</a:t>
            </a:r>
            <a:r>
              <a:rPr lang="en-US" altLang="ko-KR" b="1" dirty="0">
                <a:ea typeface="HYwuldL" pitchFamily="18" charset="-127"/>
              </a:rPr>
              <a:t>')</a:t>
            </a:r>
            <a:endParaRPr lang="ko-KR" altLang="en-US" b="1" dirty="0">
              <a:ea typeface="HYwuldL" pitchFamily="18" charset="-127"/>
            </a:endParaRPr>
          </a:p>
        </p:txBody>
      </p:sp>
      <p:pic>
        <p:nvPicPr>
          <p:cNvPr id="7" name="Picture 4" descr="http://www.openclipart.org/image/800px/svg_to_png/mothinator_Oscilloscop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990601"/>
            <a:ext cx="2971800" cy="157133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3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오실로스코프를 부르는 다양한 이름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286000" y="914400"/>
            <a:ext cx="7239000" cy="5257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ko-KR" altLang="en-US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스코프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 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– 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가장 일반적으로 사용되는 용어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DSO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 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– 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디지털 스토리지 오실로스코프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(</a:t>
            </a: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D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igital </a:t>
            </a:r>
            <a:b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</a:b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S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torage </a:t>
            </a: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O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scilloscope</a:t>
            </a:r>
            <a:endParaRPr lang="ko-KR" altLang="en-US" sz="1800" b="1" dirty="0">
              <a:solidFill>
                <a:srgbClr val="000000"/>
              </a:solidFill>
              <a:latin typeface="Arial"/>
              <a:ea typeface="HYwuldL" pitchFamily="18" charset="-127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ko-KR" altLang="en-US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디지털 스코프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ko-KR" altLang="en-US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디지털화 스코프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ko-KR" altLang="en-US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아날로그 스코프 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– 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이전 기술을 사용한 오실로스코프이지만 여전히 사용되고 있습니다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.</a:t>
            </a:r>
            <a:endParaRPr lang="ko-KR" altLang="en-US" sz="1800" b="1" dirty="0">
              <a:solidFill>
                <a:srgbClr val="000000"/>
              </a:solidFill>
              <a:latin typeface="Arial"/>
              <a:ea typeface="HYwuldL" pitchFamily="18" charset="-127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CRO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 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– 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음극선 오실로스코프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(</a:t>
            </a: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C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athode </a:t>
            </a: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R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ay </a:t>
            </a: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O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scilloscope) (</a:t>
            </a:r>
            <a:r>
              <a:rPr lang="en-US" altLang="ko-KR" sz="1600" dirty="0">
                <a:ea typeface="HYwuldL" pitchFamily="18" charset="-127"/>
              </a:rPr>
              <a:t>"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크로우</a:t>
            </a:r>
            <a:r>
              <a:rPr lang="en-US" altLang="ko-KR" sz="1600" dirty="0">
                <a:ea typeface="HYwuldL" pitchFamily="18" charset="-127"/>
              </a:rPr>
              <a:t>"</a:t>
            </a:r>
            <a:r>
              <a:rPr lang="zh-CN" altLang="en-US" sz="1600" dirty="0">
                <a:ea typeface="HYwuldL" pitchFamily="18" charset="-127"/>
              </a:rPr>
              <a:t> 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라고 </a:t>
            </a:r>
            <a:b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</a:b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발음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). 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대부분의 스코프가 파형을 표시하는 데 더 이상 음극선관을 이용하지 않지만 오스트레일리아와 뉴질랜드에서는 여전히 애정을 담아 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CRO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라고 부릅니다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.</a:t>
            </a:r>
            <a:endParaRPr lang="ko-KR" altLang="en-US" sz="1800" b="1" dirty="0">
              <a:solidFill>
                <a:srgbClr val="000000"/>
              </a:solidFill>
              <a:latin typeface="Arial"/>
              <a:ea typeface="HYwuldL" pitchFamily="18" charset="-127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O </a:t>
            </a:r>
            <a:r>
              <a:rPr lang="ko-KR" altLang="en-US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스코프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MSO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 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– 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혼합 신호 오실로스코프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(</a:t>
            </a: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M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ixed </a:t>
            </a: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S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ignal </a:t>
            </a:r>
            <a:r>
              <a:rPr lang="en-US" altLang="ko-KR" sz="1800" b="1" u="heavy" dirty="0">
                <a:solidFill>
                  <a:srgbClr val="000000"/>
                </a:solidFill>
                <a:latin typeface="Arial"/>
                <a:ea typeface="HYwuldL" pitchFamily="18" charset="-127"/>
              </a:rPr>
              <a:t>O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scilloscope) (</a:t>
            </a: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수집을 위한 로직 </a:t>
            </a:r>
            <a:b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</a:br>
            <a:r>
              <a:rPr lang="ko-KR" altLang="en-US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분석기 채널 포함</a:t>
            </a:r>
            <a:r>
              <a:rPr lang="en-US" altLang="ko-KR" sz="1800" b="1" dirty="0">
                <a:solidFill>
                  <a:srgbClr val="000000"/>
                </a:solidFill>
                <a:latin typeface="Arial"/>
                <a:ea typeface="HYwuldL" pitchFamily="18" charset="-127"/>
              </a:rPr>
              <a:t>)</a:t>
            </a:r>
            <a:endParaRPr lang="ko-KR" altLang="en-US" sz="1800" b="1" dirty="0">
              <a:solidFill>
                <a:srgbClr val="000000"/>
              </a:solidFill>
              <a:latin typeface="Arial"/>
              <a:ea typeface="HYwuldL" pitchFamily="18" charset="-127"/>
            </a:endParaRPr>
          </a:p>
        </p:txBody>
      </p:sp>
      <p:pic>
        <p:nvPicPr>
          <p:cNvPr id="2054" name="Picture 6" descr="Oscilloscope diagra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1000" y="593767"/>
            <a:ext cx="1962150" cy="188260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6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j-lt"/>
              </a:rPr>
              <a:t>프로빙의 기초</a:t>
            </a:r>
            <a:endParaRPr lang="en-US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−"/>
            </a:pPr>
            <a:r>
              <a:rPr lang="ko-KR" altLang="en-US" dirty="0"/>
              <a:t>프로브는 테스트 대상 장치에서 오실로스코프의 </a:t>
            </a:r>
            <a:r>
              <a:rPr lang="en-US" altLang="ko-KR" dirty="0"/>
              <a:t>BNC </a:t>
            </a:r>
            <a:r>
              <a:rPr lang="ko-KR" altLang="en-US" dirty="0"/>
              <a:t>입력으로 신호를 전송하는 데 사용됩니다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ko-KR" altLang="en-US" kern="0" dirty="0"/>
              <a:t>여러 가지 특수한 용도</a:t>
            </a:r>
            <a:r>
              <a:rPr lang="en-US" altLang="ko-KR" kern="0" dirty="0"/>
              <a:t>(</a:t>
            </a:r>
            <a:r>
              <a:rPr lang="ko-KR" altLang="en-US" kern="0" dirty="0"/>
              <a:t>고주파 어플리케이션</a:t>
            </a:r>
            <a:r>
              <a:rPr lang="en-US" altLang="ko-KR" kern="0" dirty="0"/>
              <a:t>, </a:t>
            </a:r>
            <a:r>
              <a:rPr lang="ko-KR" altLang="en-US" kern="0" dirty="0"/>
              <a:t>고전압 어플리케이션</a:t>
            </a:r>
            <a:r>
              <a:rPr lang="en-US" altLang="ko-KR" kern="0" dirty="0"/>
              <a:t>, </a:t>
            </a:r>
            <a:r>
              <a:rPr lang="ko-KR" altLang="en-US" kern="0" dirty="0"/>
              <a:t>전류 등</a:t>
            </a:r>
            <a:r>
              <a:rPr lang="en-US" altLang="ko-KR" kern="0" dirty="0"/>
              <a:t>)</a:t>
            </a:r>
            <a:r>
              <a:rPr lang="ko-KR" altLang="en-US" kern="0" dirty="0"/>
              <a:t>에 따라 사용되는 프로브 유형은 매우 다양합니다</a:t>
            </a:r>
            <a:r>
              <a:rPr lang="en-US" altLang="ko-KR" kern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ko-KR" altLang="en-US" kern="0" dirty="0"/>
              <a:t>가장 일반적으로 사용되는 프로브 유형은 </a:t>
            </a:r>
            <a:r>
              <a:rPr lang="en-US" altLang="ko-KR" kern="0" dirty="0"/>
              <a:t>"</a:t>
            </a:r>
            <a:r>
              <a:rPr lang="ko-KR" altLang="en-US" kern="0" dirty="0"/>
              <a:t>패시브 </a:t>
            </a:r>
            <a:r>
              <a:rPr lang="en-US" altLang="ko-KR" kern="0" dirty="0"/>
              <a:t>10:1 </a:t>
            </a:r>
            <a:r>
              <a:rPr lang="ko-KR" altLang="en-US" kern="0" dirty="0"/>
              <a:t>분압 프로브</a:t>
            </a:r>
            <a:r>
              <a:rPr lang="en-US" altLang="ko-KR" kern="0" dirty="0"/>
              <a:t>"</a:t>
            </a:r>
            <a:r>
              <a:rPr lang="ko-KR" altLang="en-US" kern="0" dirty="0"/>
              <a:t>입니다</a:t>
            </a:r>
            <a:r>
              <a:rPr lang="en-US" altLang="ko-KR" kern="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endParaRPr lang="en-US" sz="1800" kern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−"/>
            </a:pP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2" descr="http://upload.wikimedia.org/wikipedia/commons/thumb/6/67/ScopeProbe.JPG/220px-ScopeProbe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48400" y="1600200"/>
            <a:ext cx="3606800" cy="27051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1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패시브 </a:t>
            </a:r>
            <a:r>
              <a:rPr lang="en-US" altLang="ko-KR" dirty="0"/>
              <a:t>10:1 </a:t>
            </a:r>
            <a:r>
              <a:rPr lang="ko-KR" altLang="en-US" dirty="0"/>
              <a:t>분압 프로브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459182" y="3962400"/>
            <a:ext cx="7370618" cy="1688960"/>
          </a:xfrm>
        </p:spPr>
        <p:txBody>
          <a:bodyPr/>
          <a:lstStyle/>
          <a:p>
            <a:pPr marL="231775" indent="-231775" eaLnBrk="0" hangingPunct="0">
              <a:spcAft>
                <a:spcPct val="50000"/>
              </a:spcAft>
              <a:buClr>
                <a:schemeClr val="accent1"/>
              </a:buClr>
            </a:pPr>
            <a:r>
              <a:rPr lang="ko-KR" altLang="en-US" sz="1800" u="heavy" kern="0" dirty="0">
                <a:ea typeface="HYwuldL" pitchFamily="18" charset="-127"/>
              </a:rPr>
              <a:t>패시브</a:t>
            </a:r>
            <a:r>
              <a:rPr lang="en-US" altLang="ko-KR" sz="1800" u="heavy" kern="0" dirty="0">
                <a:ea typeface="HYwuldL" pitchFamily="18" charset="-127"/>
              </a:rPr>
              <a:t>:</a:t>
            </a:r>
            <a:r>
              <a:rPr lang="ko-KR" altLang="en-US" sz="1800" kern="0" dirty="0">
                <a:ea typeface="HYwuldL" pitchFamily="18" charset="-127"/>
              </a:rPr>
              <a:t> 트랜지스터 또는 증폭기 등의 활성 요소가 포함되어 있지 않습니다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31775" indent="-231775" eaLnBrk="0" hangingPunct="0">
              <a:spcAft>
                <a:spcPct val="50000"/>
              </a:spcAft>
              <a:buClr>
                <a:schemeClr val="accent1"/>
              </a:buClr>
            </a:pPr>
            <a:r>
              <a:rPr lang="en-US" altLang="ko-KR" sz="1800" u="heavy" kern="0" dirty="0">
                <a:ea typeface="HYwuldL" pitchFamily="18" charset="-127"/>
              </a:rPr>
              <a:t>10-</a:t>
            </a:r>
            <a:r>
              <a:rPr lang="ko-KR" altLang="en-US" sz="1800" u="heavy" kern="0" dirty="0">
                <a:ea typeface="HYwuldL" pitchFamily="18" charset="-127"/>
              </a:rPr>
              <a:t>투</a:t>
            </a:r>
            <a:r>
              <a:rPr lang="en-US" altLang="ko-KR" sz="1800" u="heavy" kern="0" dirty="0">
                <a:ea typeface="HYwuldL" pitchFamily="18" charset="-127"/>
              </a:rPr>
              <a:t>-1:</a:t>
            </a:r>
            <a:r>
              <a:rPr lang="ko-KR" altLang="en-US" sz="1800" kern="0" dirty="0">
                <a:ea typeface="HYwuldL" pitchFamily="18" charset="-127"/>
              </a:rPr>
              <a:t> </a:t>
            </a:r>
            <a:r>
              <a:rPr lang="en-US" altLang="ko-KR" sz="1800" kern="0" dirty="0">
                <a:ea typeface="HYwuldL" pitchFamily="18" charset="-127"/>
              </a:rPr>
              <a:t>10</a:t>
            </a:r>
            <a:r>
              <a:rPr lang="ko-KR" altLang="en-US" sz="1800" kern="0" dirty="0">
                <a:ea typeface="HYwuldL" pitchFamily="18" charset="-127"/>
              </a:rPr>
              <a:t>을 계수로 하여 스코프의 </a:t>
            </a:r>
            <a:r>
              <a:rPr lang="en-US" altLang="ko-KR" sz="1800" kern="0" dirty="0">
                <a:ea typeface="HYwuldL" pitchFamily="18" charset="-127"/>
              </a:rPr>
              <a:t>BNC </a:t>
            </a:r>
            <a:r>
              <a:rPr lang="ko-KR" altLang="en-US" sz="1800" kern="0" dirty="0">
                <a:ea typeface="HYwuldL" pitchFamily="18" charset="-127"/>
              </a:rPr>
              <a:t>입력에 전달된 신호의 진폭을 줄입니다</a:t>
            </a:r>
            <a:r>
              <a:rPr lang="en-US" altLang="ko-KR" sz="1800" kern="0" dirty="0">
                <a:ea typeface="HYwuldL" pitchFamily="18" charset="-127"/>
              </a:rPr>
              <a:t>. </a:t>
            </a:r>
            <a:r>
              <a:rPr lang="ko-KR" altLang="en-US" sz="1800" kern="0" dirty="0">
                <a:ea typeface="HYwuldL" pitchFamily="18" charset="-127"/>
              </a:rPr>
              <a:t>그리고 입력 임피던스를 </a:t>
            </a:r>
            <a:r>
              <a:rPr lang="en-US" altLang="ko-KR" sz="1800" kern="0" dirty="0">
                <a:ea typeface="HYwuldL" pitchFamily="18" charset="-127"/>
              </a:rPr>
              <a:t>10</a:t>
            </a:r>
            <a:r>
              <a:rPr lang="ko-KR" altLang="en-US" sz="1800" kern="0" dirty="0">
                <a:ea typeface="HYwuldL" pitchFamily="18" charset="-127"/>
              </a:rPr>
              <a:t>배로 증가시킵니다</a:t>
            </a:r>
            <a:r>
              <a:rPr lang="en-US" altLang="ko-KR" sz="1800" kern="0" dirty="0">
                <a:ea typeface="HYwuldL" pitchFamily="18" charset="-127"/>
              </a:rPr>
              <a:t>.</a:t>
            </a:r>
            <a:endParaRPr lang="ko-KR" altLang="en-US" sz="18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31775" indent="-231775" algn="ctr" eaLnBrk="0" hangingPunct="0">
              <a:spcAft>
                <a:spcPct val="50000"/>
              </a:spcAft>
              <a:buClr>
                <a:schemeClr val="accent1"/>
              </a:buClr>
            </a:pPr>
            <a:r>
              <a:rPr lang="ko-KR" altLang="en-US" sz="1800" b="1" i="1" kern="0" spc="100" dirty="0">
                <a:solidFill>
                  <a:srgbClr val="FF0000"/>
                </a:solidFill>
                <a:ea typeface="HYwuldL" pitchFamily="18" charset="-127"/>
              </a:rPr>
              <a:t>참고</a:t>
            </a:r>
            <a:r>
              <a:rPr lang="en-US" altLang="ko-KR" sz="1800" b="1" i="1" kern="0" spc="100" dirty="0">
                <a:solidFill>
                  <a:srgbClr val="FF0000"/>
                </a:solidFill>
                <a:ea typeface="HYwuldL" pitchFamily="18" charset="-127"/>
              </a:rPr>
              <a:t>:</a:t>
            </a:r>
            <a:r>
              <a:rPr lang="zh-CN" altLang="en-US" sz="1800" b="1" i="1" kern="0" spc="100" dirty="0">
                <a:solidFill>
                  <a:srgbClr val="FF0000"/>
                </a:solidFill>
                <a:ea typeface="HYwuldL" pitchFamily="18" charset="-127"/>
              </a:rPr>
              <a:t> </a:t>
            </a:r>
            <a:r>
              <a:rPr lang="ko-KR" altLang="en-US" sz="1800" b="1" i="1" kern="0" spc="100" dirty="0">
                <a:solidFill>
                  <a:srgbClr val="FF0000"/>
                </a:solidFill>
                <a:ea typeface="HYwuldL" pitchFamily="18" charset="-127"/>
              </a:rPr>
              <a:t>모든 측정은 접지된 상태로 수행해야 합니</a:t>
            </a:r>
            <a:r>
              <a:rPr lang="ko-KR" altLang="en-US" sz="1800" b="1" i="1" kern="0" spc="200" dirty="0">
                <a:solidFill>
                  <a:srgbClr val="FF0000"/>
                </a:solidFill>
                <a:ea typeface="HYwuldL" pitchFamily="18" charset="-127"/>
              </a:rPr>
              <a:t>다</a:t>
            </a:r>
            <a:r>
              <a:rPr lang="en-US" altLang="ko-KR" sz="1800" b="1" i="1" kern="0" spc="200" dirty="0">
                <a:solidFill>
                  <a:srgbClr val="FF0000"/>
                </a:solidFill>
                <a:ea typeface="HYwuldL" pitchFamily="18" charset="-127"/>
              </a:rPr>
              <a:t>!</a:t>
            </a:r>
            <a:endParaRPr lang="ko-KR" altLang="en-US" sz="1800" b="1" i="1" kern="0" spc="200" dirty="0">
              <a:solidFill>
                <a:schemeClr val="tx1"/>
              </a:solidFill>
              <a:ea typeface="HYwuldL" pitchFamily="18" charset="-127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defRPr/>
            </a:pPr>
            <a:endParaRPr lang="ko-KR" altLang="en-US" sz="1800" kern="0" dirty="0">
              <a:solidFill>
                <a:srgbClr val="FF0000"/>
              </a:solidFill>
              <a:ea typeface="HYwuldL" pitchFamily="18" charset="-127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9527" y="1455597"/>
            <a:ext cx="3200400" cy="18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9677400" y="2357437"/>
            <a:ext cx="1524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61016" y="1143001"/>
            <a:ext cx="5729796" cy="223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629400" y="3325826"/>
            <a:ext cx="2409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solidFill>
                  <a:prstClr val="black"/>
                </a:solidFill>
              </a:rPr>
              <a:t>패시브 </a:t>
            </a:r>
            <a:r>
              <a:rPr lang="en-US" altLang="ko-KR" sz="1600" b="1" dirty="0">
                <a:solidFill>
                  <a:prstClr val="black"/>
                </a:solidFill>
              </a:rPr>
              <a:t>10:1 </a:t>
            </a:r>
            <a:r>
              <a:rPr lang="ko-KR" altLang="en-US" sz="1600" b="1" dirty="0">
                <a:solidFill>
                  <a:prstClr val="black"/>
                </a:solidFill>
              </a:rPr>
              <a:t>프로브 모델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86400" y="762000"/>
            <a:ext cx="4800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저주파</a:t>
            </a:r>
            <a:r>
              <a:rPr lang="en-US" altLang="ko-KR" dirty="0"/>
              <a:t>/</a:t>
            </a:r>
            <a:r>
              <a:rPr lang="en-US" dirty="0"/>
              <a:t>DC </a:t>
            </a:r>
            <a:r>
              <a:rPr lang="ko-KR" altLang="en-US" dirty="0"/>
              <a:t>모델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981200" y="3175264"/>
            <a:ext cx="8382000" cy="3505200"/>
          </a:xfrm>
        </p:spPr>
        <p:txBody>
          <a:bodyPr/>
          <a:lstStyle/>
          <a:p>
            <a:pPr marL="231775" indent="-231775" eaLnBrk="0" hangingPunct="0">
              <a:spcAft>
                <a:spcPct val="50000"/>
              </a:spcAft>
              <a:buClr>
                <a:schemeClr val="accent1"/>
              </a:buClr>
            </a:pPr>
            <a:r>
              <a:rPr lang="ko-KR" altLang="en-US" sz="2000" u="heavy" kern="0" dirty="0">
                <a:ea typeface="HYwuldL" pitchFamily="18" charset="-127"/>
              </a:rPr>
              <a:t>저주파</a:t>
            </a:r>
            <a:r>
              <a:rPr lang="en-US" altLang="ko-KR" sz="2000" u="heavy" kern="0" dirty="0">
                <a:ea typeface="HYwuldL" pitchFamily="18" charset="-127"/>
              </a:rPr>
              <a:t>/DC </a:t>
            </a:r>
            <a:r>
              <a:rPr lang="ko-KR" altLang="en-US" sz="2000" u="heavy" kern="0" dirty="0">
                <a:ea typeface="HYwuldL" pitchFamily="18" charset="-127"/>
              </a:rPr>
              <a:t>모델</a:t>
            </a:r>
            <a:r>
              <a:rPr lang="en-US" altLang="ko-KR" sz="2000" u="heavy" kern="0" dirty="0">
                <a:ea typeface="HYwuldL" pitchFamily="18" charset="-127"/>
              </a:rPr>
              <a:t>:</a:t>
            </a:r>
            <a:r>
              <a:rPr lang="zh-CN" altLang="en-US" sz="2000" kern="0" dirty="0">
                <a:ea typeface="HYwuldL" pitchFamily="18" charset="-127"/>
              </a:rPr>
              <a:t> </a:t>
            </a:r>
            <a:r>
              <a:rPr lang="ko-KR" altLang="en-US" sz="2000" kern="0" dirty="0">
                <a:ea typeface="HYwuldL" pitchFamily="18" charset="-127"/>
              </a:rPr>
              <a:t>스코프의 </a:t>
            </a:r>
            <a:r>
              <a:rPr lang="en-US" altLang="ko-KR" sz="2000" kern="0" dirty="0">
                <a:ea typeface="HYwuldL" pitchFamily="18" charset="-127"/>
              </a:rPr>
              <a:t>1M</a:t>
            </a:r>
            <a:r>
              <a:rPr lang="ko-KR" altLang="el-GR" sz="2000" kern="0" dirty="0">
                <a:ea typeface="HYwuldL" pitchFamily="18" charset="-127"/>
              </a:rPr>
              <a:t> </a:t>
            </a:r>
            <a:r>
              <a:rPr lang="el-GR" altLang="ko-KR" sz="2000" kern="0" dirty="0">
                <a:ea typeface="HYwuldL" pitchFamily="18" charset="-127"/>
              </a:rPr>
              <a:t>Ω</a:t>
            </a:r>
            <a:r>
              <a:rPr lang="ko-KR" altLang="en-US" sz="2000" kern="0" dirty="0">
                <a:ea typeface="HYwuldL" pitchFamily="18" charset="-127"/>
              </a:rPr>
              <a:t> 입력 종단과 직렬로 연결된 </a:t>
            </a:r>
            <a:r>
              <a:rPr lang="en-US" altLang="ko-KR" sz="2000" kern="0" dirty="0">
                <a:ea typeface="HYwuldL" pitchFamily="18" charset="-127"/>
              </a:rPr>
              <a:t>9M</a:t>
            </a:r>
            <a:r>
              <a:rPr lang="ko-KR" altLang="en-US" sz="2000" kern="0" dirty="0">
                <a:ea typeface="HYwuldL" pitchFamily="18" charset="-127"/>
              </a:rPr>
              <a:t> 저항으로 간소화합니다</a:t>
            </a:r>
            <a:r>
              <a:rPr lang="en-US" altLang="ko-KR" sz="2000" kern="0" dirty="0">
                <a:ea typeface="HYwuldL" pitchFamily="18" charset="-127"/>
              </a:rPr>
              <a:t>.</a:t>
            </a:r>
            <a:endParaRPr lang="ko-KR" altLang="en-US" sz="20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31775" indent="-231775" eaLnBrk="0" hangingPunct="0">
              <a:spcAft>
                <a:spcPts val="200"/>
              </a:spcAft>
              <a:buClr>
                <a:schemeClr val="accent1"/>
              </a:buClr>
            </a:pPr>
            <a:r>
              <a:rPr lang="ko-KR" altLang="en-US" sz="2000" u="heavy" kern="0" dirty="0">
                <a:ea typeface="HYwuldL" pitchFamily="18" charset="-127"/>
              </a:rPr>
              <a:t>프로브 감쇄 인자</a:t>
            </a:r>
            <a:r>
              <a:rPr lang="en-US" altLang="ko-KR" sz="2000" u="heavy" kern="0" dirty="0">
                <a:ea typeface="HYwuldL" pitchFamily="18" charset="-127"/>
              </a:rPr>
              <a:t>:</a:t>
            </a:r>
          </a:p>
          <a:p>
            <a:pPr marL="461963" lvl="1" indent="-231775" eaLnBrk="0" hangingPunct="0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ko-KR" altLang="en-US" sz="1600" kern="0" dirty="0">
                <a:ea typeface="HYwuldL" pitchFamily="18" charset="-127"/>
              </a:rPr>
              <a:t>애질런트 </a:t>
            </a:r>
            <a:r>
              <a:rPr lang="en-US" altLang="ko-KR" sz="1600" kern="0" dirty="0">
                <a:ea typeface="HYwuldL" pitchFamily="18" charset="-127"/>
              </a:rPr>
              <a:t>3000 X </a:t>
            </a:r>
            <a:r>
              <a:rPr lang="ko-KR" altLang="en-US" sz="1600" kern="0" dirty="0">
                <a:ea typeface="HYwuldL" pitchFamily="18" charset="-127"/>
              </a:rPr>
              <a:t>시리즈와 같은 일부 스코프는 </a:t>
            </a:r>
            <a:r>
              <a:rPr lang="en-US" altLang="ko-KR" sz="1600" kern="0" dirty="0">
                <a:ea typeface="HYwuldL" pitchFamily="18" charset="-127"/>
              </a:rPr>
              <a:t>10:1 </a:t>
            </a:r>
            <a:r>
              <a:rPr lang="ko-KR" altLang="en-US" sz="1600" kern="0" dirty="0">
                <a:ea typeface="HYwuldL" pitchFamily="18" charset="-127"/>
              </a:rPr>
              <a:t>프로브를 자동으로 검출하여 프로브 </a:t>
            </a:r>
            <a:br>
              <a:rPr lang="ko-KR" altLang="en-US" sz="1600" kern="0" dirty="0">
                <a:ea typeface="HYwuldL" pitchFamily="18" charset="-127"/>
              </a:rPr>
            </a:br>
            <a:r>
              <a:rPr lang="ko-KR" altLang="en-US" sz="1600" kern="0" dirty="0">
                <a:ea typeface="HYwuldL" pitchFamily="18" charset="-127"/>
              </a:rPr>
              <a:t>팁을 기준으로 모든 수직 설정과 전압 측정을 조정합니다</a:t>
            </a:r>
            <a:r>
              <a:rPr lang="en-US" altLang="ko-KR" sz="1600" kern="0" dirty="0">
                <a:ea typeface="HYwuldL" pitchFamily="18" charset="-127"/>
              </a:rPr>
              <a:t>.</a:t>
            </a:r>
            <a:endParaRPr lang="ko-KR" altLang="en-US" sz="1600" kern="0" dirty="0">
              <a:ea typeface="HYwuldL" pitchFamily="18" charset="-127"/>
            </a:endParaRPr>
          </a:p>
          <a:p>
            <a:pPr marL="461963" lvl="1" indent="-231775" eaLnBrk="0" hangingPunct="0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ko-KR" altLang="en-US" sz="1600" kern="0" dirty="0">
                <a:ea typeface="HYwuldL" pitchFamily="18" charset="-127"/>
              </a:rPr>
              <a:t>애질런트 </a:t>
            </a:r>
            <a:r>
              <a:rPr lang="en-US" altLang="ko-KR" sz="1600" kern="0" dirty="0">
                <a:ea typeface="HYwuldL" pitchFamily="18" charset="-127"/>
              </a:rPr>
              <a:t>2000 X </a:t>
            </a:r>
            <a:r>
              <a:rPr lang="ko-KR" altLang="en-US" sz="1600" kern="0" dirty="0">
                <a:ea typeface="HYwuldL" pitchFamily="18" charset="-127"/>
              </a:rPr>
              <a:t>시리즈와 같은 일부 스코프는 </a:t>
            </a:r>
            <a:r>
              <a:rPr lang="en-US" altLang="ko-KR" sz="1600" kern="0" dirty="0">
                <a:ea typeface="HYwuldL" pitchFamily="18" charset="-127"/>
              </a:rPr>
              <a:t>10:1 </a:t>
            </a:r>
            <a:r>
              <a:rPr lang="ko-KR" altLang="en-US" sz="1600" kern="0" dirty="0">
                <a:ea typeface="HYwuldL" pitchFamily="18" charset="-127"/>
              </a:rPr>
              <a:t>프로브 감쇄 인자를 수동으로 </a:t>
            </a:r>
            <a:br>
              <a:rPr lang="en-US" altLang="ko-KR" sz="1600" kern="0" dirty="0">
                <a:ea typeface="HYwuldL" pitchFamily="18" charset="-127"/>
              </a:rPr>
            </a:br>
            <a:r>
              <a:rPr lang="ko-KR" altLang="en-US" sz="1600" kern="0" dirty="0">
                <a:ea typeface="HYwuldL" pitchFamily="18" charset="-127"/>
              </a:rPr>
              <a:t>입력해야 합니다</a:t>
            </a:r>
            <a:r>
              <a:rPr lang="en-US" altLang="ko-KR" sz="1600" kern="0" dirty="0">
                <a:ea typeface="HYwuldL" pitchFamily="18" charset="-127"/>
              </a:rPr>
              <a:t>.</a:t>
            </a:r>
            <a:endParaRPr lang="ko-KR" altLang="en-US" sz="1600" kern="0" dirty="0">
              <a:ea typeface="HYwuldL" pitchFamily="18" charset="-127"/>
            </a:endParaRPr>
          </a:p>
          <a:p>
            <a:pPr marL="231775" indent="-231775" eaLnBrk="0" hangingPunct="0">
              <a:lnSpc>
                <a:spcPct val="150000"/>
              </a:lnSpc>
              <a:spcAft>
                <a:spcPct val="50000"/>
              </a:spcAft>
              <a:buClr>
                <a:schemeClr val="accent1"/>
              </a:buClr>
            </a:pPr>
            <a:r>
              <a:rPr lang="ko-KR" altLang="en-US" sz="2000" u="heavy" kern="0" dirty="0">
                <a:ea typeface="HYwuldL" pitchFamily="18" charset="-127"/>
              </a:rPr>
              <a:t>다이나믹</a:t>
            </a:r>
            <a:r>
              <a:rPr lang="en-US" altLang="ko-KR" sz="2000" u="heavy" kern="0" dirty="0">
                <a:ea typeface="HYwuldL" pitchFamily="18" charset="-127"/>
              </a:rPr>
              <a:t>/AC </a:t>
            </a:r>
            <a:r>
              <a:rPr lang="ko-KR" altLang="en-US" sz="2000" u="heavy" kern="0" dirty="0">
                <a:ea typeface="HYwuldL" pitchFamily="18" charset="-127"/>
              </a:rPr>
              <a:t>모델</a:t>
            </a:r>
            <a:r>
              <a:rPr lang="en-US" altLang="ko-KR" sz="2000" u="heavy" kern="0" dirty="0">
                <a:ea typeface="HYwuldL" pitchFamily="18" charset="-127"/>
              </a:rPr>
              <a:t>:</a:t>
            </a:r>
            <a:r>
              <a:rPr lang="ko-KR" altLang="en-US" sz="2000" kern="0" dirty="0">
                <a:ea typeface="HYwuldL" pitchFamily="18" charset="-127"/>
              </a:rPr>
              <a:t> 나중에 실험 </a:t>
            </a:r>
            <a:r>
              <a:rPr lang="en-US" altLang="ko-KR" sz="2000" kern="0" dirty="0">
                <a:ea typeface="HYwuldL" pitchFamily="18" charset="-127"/>
              </a:rPr>
              <a:t>#5</a:t>
            </a:r>
            <a:r>
              <a:rPr lang="ko-KR" altLang="en-US" sz="2000" kern="0" dirty="0">
                <a:ea typeface="HYwuldL" pitchFamily="18" charset="-127"/>
              </a:rPr>
              <a:t>에서 다룹니다</a:t>
            </a:r>
            <a:r>
              <a:rPr lang="en-US" altLang="ko-KR" sz="2000" kern="0" dirty="0">
                <a:ea typeface="HYwuldL" pitchFamily="18" charset="-127"/>
              </a:rPr>
              <a:t>.</a:t>
            </a:r>
            <a:endParaRPr lang="ko-KR" altLang="en-US" sz="2000" kern="0" dirty="0">
              <a:solidFill>
                <a:schemeClr val="tx1"/>
              </a:solidFill>
              <a:ea typeface="HYwuldL" pitchFamily="18" charset="-127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defRPr/>
            </a:pPr>
            <a:r>
              <a:rPr lang="ko-KR" altLang="en-US" sz="2000" kern="0" dirty="0">
                <a:solidFill>
                  <a:schemeClr val="tx1"/>
                </a:solidFill>
                <a:ea typeface="HYwuldL" pitchFamily="18" charset="-127"/>
              </a:rPr>
              <a:t>	</a:t>
            </a:r>
            <a:endParaRPr lang="ko-KR" altLang="en-US" sz="2000" kern="0" dirty="0">
              <a:solidFill>
                <a:srgbClr val="FF0000"/>
              </a:solidFill>
              <a:ea typeface="HYwuldL" pitchFamily="18" charset="-127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81200" y="1030489"/>
            <a:ext cx="3200400" cy="18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77000" y="2822294"/>
            <a:ext cx="2409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solidFill>
                  <a:prstClr val="black"/>
                </a:solidFill>
              </a:rPr>
              <a:t>패시브 </a:t>
            </a:r>
            <a:r>
              <a:rPr lang="en-US" altLang="ko-KR" sz="1600" b="1" dirty="0">
                <a:solidFill>
                  <a:prstClr val="black"/>
                </a:solidFill>
              </a:rPr>
              <a:t>10:1 </a:t>
            </a:r>
            <a:r>
              <a:rPr lang="ko-KR" altLang="en-US" sz="1600" b="1" dirty="0">
                <a:solidFill>
                  <a:prstClr val="black"/>
                </a:solidFill>
              </a:rPr>
              <a:t>프로브 모델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8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cope Screen1.png">
            <a:extLst>
              <a:ext uri="{FF2B5EF4-FFF2-40B4-BE49-F238E27FC236}">
                <a16:creationId xmlns:a16="http://schemas.microsoft.com/office/drawing/2014/main" id="{3279914A-CA34-41C7-8554-5E75534ACC74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68708" y="918699"/>
            <a:ext cx="5475885" cy="3511928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스코프 디스플레이에 대한 이해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2899242" y="248546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2000" b="1">
                <a:latin typeface="Arial"/>
                <a:ea typeface="HYwuldL" pitchFamily="18" charset="-127"/>
              </a:rPr>
              <a:t>전압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10312" y="44004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2000" b="1">
                <a:latin typeface="Arial"/>
                <a:ea typeface="HYwuldL" pitchFamily="18" charset="-127"/>
              </a:rPr>
              <a:t>시간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 flipH="1" flipV="1">
            <a:off x="2712421" y="1600200"/>
            <a:ext cx="1066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7457683" y="809172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2400">
              <a:latin typeface="Arial" charset="0"/>
              <a:ea typeface="HYwuldL" pitchFamily="18" charset="-127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509797" y="823686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2400">
              <a:latin typeface="Arial" charset="0"/>
              <a:ea typeface="HYwuldL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00511" y="1185446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600" b="1">
                <a:solidFill>
                  <a:srgbClr val="FFFF00"/>
                </a:solidFill>
                <a:latin typeface="Arial"/>
                <a:ea typeface="HYwuldL" pitchFamily="18" charset="-127"/>
              </a:rPr>
              <a:t>수직 </a:t>
            </a:r>
            <a:r>
              <a:rPr lang="en-US" altLang="ko-KR" sz="1600" b="1">
                <a:solidFill>
                  <a:srgbClr val="FFFF00"/>
                </a:solidFill>
                <a:latin typeface="Arial"/>
                <a:ea typeface="HYwuldL" pitchFamily="18" charset="-127"/>
              </a:rPr>
              <a:t>= 1V/div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24711" y="1185446"/>
            <a:ext cx="1524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600" b="1">
                <a:solidFill>
                  <a:srgbClr val="FFFF00"/>
                </a:solidFill>
                <a:latin typeface="Arial"/>
                <a:ea typeface="HYwuldL" pitchFamily="18" charset="-127"/>
              </a:rPr>
              <a:t>수평 </a:t>
            </a:r>
            <a:r>
              <a:rPr lang="en-US" altLang="ko-KR" sz="1600" b="1">
                <a:solidFill>
                  <a:srgbClr val="FFFF00"/>
                </a:solidFill>
                <a:latin typeface="Arial"/>
                <a:ea typeface="HYwuldL" pitchFamily="18" charset="-127"/>
              </a:rPr>
              <a:t>= 1µs/div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rot="10800000" flipV="1">
            <a:off x="7800976" y="1609725"/>
            <a:ext cx="27622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6991351" y="1609725"/>
            <a:ext cx="295275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277100" y="1466850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ko-KR" sz="1100" b="1">
                <a:solidFill>
                  <a:srgbClr val="FFFF00"/>
                </a:solidFill>
                <a:latin typeface="Arial"/>
                <a:ea typeface="HYwuldL" pitchFamily="18" charset="-127"/>
              </a:rPr>
              <a:t>1Div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 rot="5400000" flipH="1" flipV="1">
            <a:off x="5369188" y="2042319"/>
            <a:ext cx="276224" cy="15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5354902" y="1332707"/>
            <a:ext cx="304798" cy="15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 rot="16200000">
            <a:off x="5266582" y="1566177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ko-KR" sz="1100" b="1">
                <a:solidFill>
                  <a:srgbClr val="FFFF00"/>
                </a:solidFill>
                <a:latin typeface="Arial"/>
                <a:ea typeface="HYwuldL" pitchFamily="18" charset="-127"/>
              </a:rPr>
              <a:t>1Div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black">
          <a:xfrm>
            <a:off x="2057400" y="487680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indent="-231775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000" kern="0">
                <a:ea typeface="HYwuldL" pitchFamily="18" charset="-127"/>
              </a:rPr>
              <a:t>파형은 회색 격자 라인</a:t>
            </a:r>
            <a:r>
              <a:rPr lang="en-US" altLang="ko-KR" sz="2000" kern="0">
                <a:ea typeface="HYwuldL" pitchFamily="18" charset="-127"/>
              </a:rPr>
              <a:t>(</a:t>
            </a:r>
            <a:r>
              <a:rPr lang="ko-KR" altLang="en-US" sz="2000" kern="0">
                <a:ea typeface="HYwuldL" pitchFamily="18" charset="-127"/>
              </a:rPr>
              <a:t>또는 눈금</a:t>
            </a:r>
            <a:r>
              <a:rPr lang="en-US" altLang="ko-KR" sz="2000" kern="0">
                <a:ea typeface="HYwuldL" pitchFamily="18" charset="-127"/>
              </a:rPr>
              <a:t>)</a:t>
            </a:r>
            <a:r>
              <a:rPr lang="ko-KR" altLang="en-US" sz="2000" kern="0">
                <a:ea typeface="HYwuldL" pitchFamily="18" charset="-127"/>
              </a:rPr>
              <a:t>으로 표시된 영역에 표시됩니다</a:t>
            </a:r>
            <a:r>
              <a:rPr lang="en-US" altLang="ko-KR" sz="2000" kern="0">
                <a:ea typeface="HYwuldL" pitchFamily="18" charset="-127"/>
              </a:rPr>
              <a:t>. </a:t>
            </a:r>
            <a:endParaRPr lang="ko-KR" altLang="en-US" sz="2000" kern="0">
              <a:ea typeface="HYwuldL" pitchFamily="18" charset="-127"/>
            </a:endParaRPr>
          </a:p>
          <a:p>
            <a:pPr marL="231775" indent="-231775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000" kern="0">
                <a:ea typeface="HYwuldL" pitchFamily="18" charset="-127"/>
              </a:rPr>
              <a:t>격자 라인의 수직 간격은 볼트</a:t>
            </a:r>
            <a:r>
              <a:rPr lang="en-US" altLang="ko-KR" sz="2000" kern="0">
                <a:ea typeface="HYwuldL" pitchFamily="18" charset="-127"/>
              </a:rPr>
              <a:t>/</a:t>
            </a:r>
            <a:r>
              <a:rPr lang="ko-KR" altLang="en-US" sz="2000" kern="0">
                <a:ea typeface="HYwuldL" pitchFamily="18" charset="-127"/>
              </a:rPr>
              <a:t>눈금 설정을 기준으로 합니다</a:t>
            </a:r>
            <a:r>
              <a:rPr lang="en-US" altLang="ko-KR" sz="2000" kern="0">
                <a:ea typeface="HYwuldL" pitchFamily="18" charset="-127"/>
              </a:rPr>
              <a:t>. </a:t>
            </a:r>
            <a:endParaRPr lang="ko-KR" altLang="en-US" sz="2000" kern="0">
              <a:ea typeface="HYwuldL" pitchFamily="18" charset="-127"/>
            </a:endParaRPr>
          </a:p>
          <a:p>
            <a:pPr marL="231775" indent="-231775" eaLnBrk="0" hangingPunct="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000" kern="0">
                <a:ea typeface="HYwuldL" pitchFamily="18" charset="-127"/>
              </a:rPr>
              <a:t>격자 라인의 수평 간격은 초</a:t>
            </a:r>
            <a:r>
              <a:rPr lang="en-US" altLang="ko-KR" sz="2000" kern="0">
                <a:ea typeface="HYwuldL" pitchFamily="18" charset="-127"/>
              </a:rPr>
              <a:t>/</a:t>
            </a:r>
            <a:r>
              <a:rPr lang="ko-KR" altLang="en-US" sz="2000" kern="0">
                <a:ea typeface="HYwuldL" pitchFamily="18" charset="-127"/>
              </a:rPr>
              <a:t>눈금 설정을 기준으로 합니다</a:t>
            </a:r>
            <a:r>
              <a:rPr lang="en-US" altLang="ko-KR" sz="2000" kern="0">
                <a:ea typeface="HYwuldL" pitchFamily="18" charset="-127"/>
              </a:rPr>
              <a:t>.</a:t>
            </a:r>
            <a:endParaRPr lang="ko-KR" altLang="en-US" sz="2000" kern="0">
              <a:solidFill>
                <a:srgbClr val="FF0000"/>
              </a:solidFill>
              <a:ea typeface="HYwuldL" pitchFamily="18" charset="-127"/>
            </a:endParaRPr>
          </a:p>
        </p:txBody>
      </p:sp>
      <p:cxnSp>
        <p:nvCxnSpPr>
          <p:cNvPr id="43" name="Straight Arrow Connector 11"/>
          <p:cNvCxnSpPr/>
          <p:nvPr/>
        </p:nvCxnSpPr>
        <p:spPr bwMode="auto">
          <a:xfrm rot="16200000" flipH="1">
            <a:off x="2675115" y="3847306"/>
            <a:ext cx="1143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13"/>
          <p:cNvCxnSpPr/>
          <p:nvPr/>
        </p:nvCxnSpPr>
        <p:spPr bwMode="auto">
          <a:xfrm rot="10800000">
            <a:off x="3602099" y="4629090"/>
            <a:ext cx="205581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15"/>
          <p:cNvCxnSpPr/>
          <p:nvPr/>
        </p:nvCxnSpPr>
        <p:spPr bwMode="auto">
          <a:xfrm>
            <a:off x="6800911" y="4629090"/>
            <a:ext cx="2058988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4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측정 수행 </a:t>
            </a:r>
            <a:r>
              <a:rPr lang="en-US" altLang="ko-KR" dirty="0"/>
              <a:t>– </a:t>
            </a:r>
            <a:r>
              <a:rPr lang="ko-KR" altLang="en-US" dirty="0"/>
              <a:t>시각적 평가</a:t>
            </a:r>
            <a:endParaRPr lang="en-US" dirty="0"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2280062" y="708958"/>
            <a:ext cx="7239000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87375" indent="-169863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55575" algn="l" defTabSz="893763" rtl="0" eaLnBrk="1" latinLnBrk="0" hangingPunct="1">
              <a:spcBef>
                <a:spcPts val="600"/>
              </a:spcBef>
              <a:buClr>
                <a:srgbClr val="9C9C9C"/>
              </a:buClr>
              <a:buFont typeface="Arial" panose="020B0604020202020204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3pPr>
            <a:lvl4pPr marL="1177925" indent="-161925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171450" algn="l" defTabSz="914400" rtl="0" eaLnBrk="1" latinLnBrk="0" hangingPunct="1">
              <a:spcBef>
                <a:spcPts val="300"/>
              </a:spcBef>
              <a:buFont typeface="Arial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ko-KR" altLang="en-US" sz="2000" dirty="0">
                <a:solidFill>
                  <a:srgbClr val="555555"/>
                </a:solidFill>
                <a:latin typeface="Arial Narrow"/>
              </a:rPr>
              <a:t>가장 일반적인 측정 기법</a:t>
            </a:r>
          </a:p>
          <a:p>
            <a:pPr>
              <a:spcBef>
                <a:spcPts val="600"/>
              </a:spcBef>
            </a:pPr>
            <a:endParaRPr lang="en-US" sz="2000" dirty="0">
              <a:solidFill>
                <a:srgbClr val="555555"/>
              </a:solidFill>
              <a:latin typeface="Arial Narrow"/>
            </a:endParaRPr>
          </a:p>
        </p:txBody>
      </p:sp>
      <p:pic>
        <p:nvPicPr>
          <p:cNvPr id="25" name="Picture 24" descr="Scope Screen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29001" y="1441072"/>
            <a:ext cx="5475885" cy="35119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6200000">
            <a:off x="5339725" y="310867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ko-KR" sz="1400" b="1">
                <a:solidFill>
                  <a:srgbClr val="FFFF00"/>
                </a:solidFill>
                <a:latin typeface="Arial"/>
                <a:ea typeface="HYwuldL" pitchFamily="18" charset="-127"/>
              </a:rPr>
              <a:t>V p-p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71773" y="450033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400" b="1">
                <a:solidFill>
                  <a:srgbClr val="FFFF00"/>
                </a:solidFill>
                <a:latin typeface="Arial"/>
                <a:ea typeface="HYwuldL" pitchFamily="18" charset="-127"/>
              </a:rPr>
              <a:t>주기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rot="16200000" flipH="1">
            <a:off x="5267666" y="4050508"/>
            <a:ext cx="838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7086600" y="4648200"/>
            <a:ext cx="78014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7457683" y="1342572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2400">
              <a:latin typeface="Arial" charset="0"/>
              <a:ea typeface="HYwuldL" pitchFamily="18" charset="-127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509797" y="1357086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2400">
              <a:latin typeface="Arial" charset="0"/>
              <a:ea typeface="HYwuldL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00511" y="1718847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400" b="1">
                <a:solidFill>
                  <a:srgbClr val="FFFF00"/>
                </a:solidFill>
                <a:latin typeface="Arial"/>
                <a:ea typeface="HYwuldL" pitchFamily="18" charset="-127"/>
              </a:rPr>
              <a:t>수직 </a:t>
            </a:r>
            <a:r>
              <a:rPr lang="en-US" altLang="ko-KR" sz="1400" b="1">
                <a:solidFill>
                  <a:srgbClr val="FFFF00"/>
                </a:solidFill>
                <a:latin typeface="Arial"/>
                <a:ea typeface="HYwuldL" pitchFamily="18" charset="-127"/>
              </a:rPr>
              <a:t>= 1V/div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24711" y="1718847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ko-KR" altLang="en-US" sz="1400" b="1">
                <a:solidFill>
                  <a:srgbClr val="FFFF00"/>
                </a:solidFill>
                <a:latin typeface="Arial"/>
                <a:ea typeface="HYwuldL" pitchFamily="18" charset="-127"/>
              </a:rPr>
              <a:t>수평 </a:t>
            </a:r>
            <a:r>
              <a:rPr lang="en-US" altLang="ko-KR" sz="1400" b="1">
                <a:solidFill>
                  <a:srgbClr val="FFFF00"/>
                </a:solidFill>
                <a:latin typeface="Arial"/>
                <a:ea typeface="HYwuldL" pitchFamily="18" charset="-127"/>
              </a:rPr>
              <a:t>= 1µs/div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 flipH="1" flipV="1">
            <a:off x="5229566" y="2455750"/>
            <a:ext cx="9144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10800000" flipV="1">
            <a:off x="5700489" y="4648200"/>
            <a:ext cx="624113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 rot="16200000">
            <a:off x="4270603" y="2642724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ko-KR" sz="1400" b="1">
                <a:solidFill>
                  <a:srgbClr val="FFFF00"/>
                </a:solidFill>
                <a:latin typeface="Arial"/>
                <a:ea typeface="HYwuldL" pitchFamily="18" charset="-127"/>
              </a:rPr>
              <a:t>V max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rot="5400000" flipH="1" flipV="1">
            <a:off x="4448969" y="2247106"/>
            <a:ext cx="381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 flipH="1" flipV="1">
            <a:off x="4410075" y="3436260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oval" w="med" len="med"/>
            <a:tailEnd type="non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1752600" y="3362980"/>
            <a:ext cx="167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1400" b="1">
                <a:latin typeface="Arial"/>
                <a:ea typeface="HYwuldL" pitchFamily="18" charset="-127"/>
              </a:rPr>
              <a:t>접지 레벨</a:t>
            </a:r>
            <a:r>
              <a:rPr lang="en-US" altLang="ko-KR" sz="1400" b="1">
                <a:latin typeface="Arial"/>
                <a:ea typeface="HYwuldL" pitchFamily="18" charset="-127"/>
              </a:rPr>
              <a:t>(0.0V) </a:t>
            </a:r>
            <a:br>
              <a:rPr lang="ko-KR" altLang="en-US" sz="1400" b="1">
                <a:latin typeface="Arial"/>
                <a:ea typeface="HYwuldL" pitchFamily="18" charset="-127"/>
              </a:rPr>
            </a:br>
            <a:r>
              <a:rPr lang="ko-KR" altLang="en-US" sz="1400" b="1">
                <a:latin typeface="Arial"/>
                <a:ea typeface="HYwuldL" pitchFamily="18" charset="-127"/>
              </a:rPr>
              <a:t>표시기</a:t>
            </a:r>
            <a:endParaRPr lang="ko-KR" altLang="en-US" sz="1400" b="1" dirty="0">
              <a:latin typeface="Arial"/>
              <a:ea typeface="HYwuldL" pitchFamily="18" charset="-127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2971800" y="3704778"/>
            <a:ext cx="381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3367314" y="3552372"/>
            <a:ext cx="304800" cy="3048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2400">
              <a:latin typeface="Arial" charset="0"/>
              <a:ea typeface="HYwuldL" pitchFamily="18" charset="-127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black">
          <a:xfrm>
            <a:off x="2286000" y="510540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indent="-231775" eaLnBrk="0" hangingPunct="0"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000" kern="0">
                <a:ea typeface="HYwuldL" pitchFamily="18" charset="-127"/>
              </a:rPr>
              <a:t>주기</a:t>
            </a:r>
            <a:r>
              <a:rPr lang="en-US" altLang="ko-KR" sz="2000" kern="0">
                <a:ea typeface="HYwuldL" pitchFamily="18" charset="-127"/>
              </a:rPr>
              <a:t>(T) = 4</a:t>
            </a:r>
            <a:r>
              <a:rPr lang="ko-KR" altLang="en-US" sz="2000" kern="0">
                <a:ea typeface="HYwuldL" pitchFamily="18" charset="-127"/>
              </a:rPr>
              <a:t>눈금 </a:t>
            </a:r>
            <a:r>
              <a:rPr lang="en-US" altLang="ko-KR" sz="2000" kern="0">
                <a:ea typeface="HYwuldL" pitchFamily="18" charset="-127"/>
              </a:rPr>
              <a:t>x 1µs/div = 4µs, Freq = 1/T = 250kHz.</a:t>
            </a:r>
            <a:endParaRPr lang="ko-KR" altLang="en-US" sz="2000" kern="0">
              <a:ea typeface="HYwuldL" pitchFamily="18" charset="-127"/>
            </a:endParaRPr>
          </a:p>
          <a:p>
            <a:pPr marL="231775" indent="-231775" eaLnBrk="0" hangingPunct="0"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sz="2000" kern="0">
                <a:ea typeface="HYwuldL" pitchFamily="18" charset="-127"/>
              </a:rPr>
              <a:t>V p-p = 6</a:t>
            </a:r>
            <a:r>
              <a:rPr lang="ko-KR" altLang="en-US" sz="2000" kern="0">
                <a:ea typeface="HYwuldL" pitchFamily="18" charset="-127"/>
              </a:rPr>
              <a:t>눈금 </a:t>
            </a:r>
            <a:r>
              <a:rPr lang="en-US" altLang="ko-KR" sz="2000" kern="0">
                <a:ea typeface="HYwuldL" pitchFamily="18" charset="-127"/>
              </a:rPr>
              <a:t>x 1V/div = 6V p-p</a:t>
            </a:r>
            <a:endParaRPr lang="ko-KR" altLang="en-US" sz="2000" kern="0">
              <a:ea typeface="HYwuldL" pitchFamily="18" charset="-127"/>
            </a:endParaRPr>
          </a:p>
          <a:p>
            <a:pPr marL="231775" indent="-231775" eaLnBrk="0" hangingPunct="0"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sz="2000" kern="0">
                <a:ea typeface="HYwuldL" pitchFamily="18" charset="-127"/>
              </a:rPr>
              <a:t>V max = +4</a:t>
            </a:r>
            <a:r>
              <a:rPr lang="ko-KR" altLang="en-US" sz="2000" kern="0">
                <a:ea typeface="HYwuldL" pitchFamily="18" charset="-127"/>
              </a:rPr>
              <a:t>눈금 </a:t>
            </a:r>
            <a:r>
              <a:rPr lang="en-US" altLang="ko-KR" sz="2000" kern="0">
                <a:ea typeface="HYwuldL" pitchFamily="18" charset="-127"/>
              </a:rPr>
              <a:t>x 1V/div = +4V,</a:t>
            </a:r>
            <a:r>
              <a:rPr lang="ko-KR" altLang="en-US" sz="2000" kern="0"/>
              <a:t> </a:t>
            </a:r>
            <a:r>
              <a:rPr lang="en-US" altLang="ko-KR" sz="2000" kern="0">
                <a:solidFill>
                  <a:srgbClr val="FF0000"/>
                </a:solidFill>
                <a:ea typeface="HYwuldL" pitchFamily="18" charset="-127"/>
              </a:rPr>
              <a:t>V min = ?</a:t>
            </a:r>
            <a:endParaRPr lang="ko-KR" altLang="en-US" sz="2000" kern="0" dirty="0">
              <a:solidFill>
                <a:srgbClr val="FF0000"/>
              </a:solidFill>
              <a:ea typeface="HYwuldL" pitchFamily="18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14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ope Fundamentals for EE Students">
  <a:themeElements>
    <a:clrScheme name="Keysight Theme">
      <a:dk1>
        <a:sysClr val="windowText" lastClr="000000"/>
      </a:dk1>
      <a:lt1>
        <a:sysClr val="window" lastClr="FFFFFF"/>
      </a:lt1>
      <a:dk2>
        <a:srgbClr val="555555"/>
      </a:dk2>
      <a:lt2>
        <a:srgbClr val="E8E8E8"/>
      </a:lt2>
      <a:accent1>
        <a:srgbClr val="24377C"/>
      </a:accent1>
      <a:accent2>
        <a:srgbClr val="8B3C8F"/>
      </a:accent2>
      <a:accent3>
        <a:srgbClr val="ED5E1A"/>
      </a:accent3>
      <a:accent4>
        <a:srgbClr val="8DC229"/>
      </a:accent4>
      <a:accent5>
        <a:srgbClr val="E90029"/>
      </a:accent5>
      <a:accent6>
        <a:srgbClr val="891518"/>
      </a:accent6>
      <a:hlink>
        <a:srgbClr val="E90029"/>
      </a:hlink>
      <a:folHlink>
        <a:srgbClr val="891518"/>
      </a:folHlink>
    </a:clrScheme>
    <a:fontScheme name="AGILENT PPT &amp; OUTLOO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6350">
          <a:noFill/>
        </a:ln>
      </a:spPr>
      <a:bodyPr rtlCol="0" anchor="ctr"/>
      <a:lstStyle>
        <a:defPPr algn="ctr">
          <a:defRPr sz="19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6606</Words>
  <Application>Microsoft Office PowerPoint</Application>
  <PresentationFormat>Widescreen</PresentationFormat>
  <Paragraphs>435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Agilent TT Cond</vt:lpstr>
      <vt:lpstr>Arial</vt:lpstr>
      <vt:lpstr>Arial Narrow</vt:lpstr>
      <vt:lpstr>Calibri</vt:lpstr>
      <vt:lpstr>Wingdings</vt:lpstr>
      <vt:lpstr>Office Theme</vt:lpstr>
      <vt:lpstr>Scope Fundamentals for EE Students</vt:lpstr>
      <vt:lpstr>오실로스코프의 기초 </vt:lpstr>
      <vt:lpstr>학습 내용</vt:lpstr>
      <vt:lpstr>오실로스코프란?</vt:lpstr>
      <vt:lpstr>오실로스코프를 부르는 다양한 이름</vt:lpstr>
      <vt:lpstr>프로빙의 기초</vt:lpstr>
      <vt:lpstr>패시브 10:1 분압 프로브</vt:lpstr>
      <vt:lpstr>저주파/DC 모델</vt:lpstr>
      <vt:lpstr>스코프 디스플레이에 대한 이해</vt:lpstr>
      <vt:lpstr>측정 수행 – 시각적 평가</vt:lpstr>
      <vt:lpstr>측정 수행 – 커서 사용</vt:lpstr>
      <vt:lpstr>측정 수행 – 스코프의 자동 파라미터 측정값 사용</vt:lpstr>
      <vt:lpstr>기본 오실로스코프 설정 컨트롤</vt:lpstr>
      <vt:lpstr>올바른 파형 스케일링</vt:lpstr>
      <vt:lpstr>오실로스코프 트리거링에 대한 이해</vt:lpstr>
      <vt:lpstr>트리거링 예</vt:lpstr>
      <vt:lpstr>고급 오실로스코프 트리거링</vt:lpstr>
      <vt:lpstr>오실로스코프 조작 원리</vt:lpstr>
      <vt:lpstr>오실로스코프 성능 사양</vt:lpstr>
      <vt:lpstr>정확한 대역폭 선택</vt:lpstr>
      <vt:lpstr>기타 중요한 오실로스코프 사양</vt:lpstr>
      <vt:lpstr>프로빙 - 다이나믹/AC 프로브 모델</vt:lpstr>
      <vt:lpstr>프로브 보정</vt:lpstr>
      <vt:lpstr>프로브 로딩</vt:lpstr>
      <vt:lpstr>과제</vt:lpstr>
      <vt:lpstr>오실로스코프 실험 가이드 및 자습서 사용하기</vt:lpstr>
      <vt:lpstr>실험 가이드 지침을 따르는 방법</vt:lpstr>
      <vt:lpstr>내장 교육용 신호 액세스</vt:lpstr>
      <vt:lpstr>Keysight Technologies에서 이용 가능한 추가 기술 자료</vt:lpstr>
      <vt:lpstr>질문과 대답</vt:lpstr>
    </vt:vector>
  </TitlesOfParts>
  <Company>Agilent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오실로스코프의 기초 </dc:title>
  <dc:creator>Administrator</dc:creator>
  <cp:lastModifiedBy>Johnnie Hancock</cp:lastModifiedBy>
  <cp:revision>30</cp:revision>
  <dcterms:created xsi:type="dcterms:W3CDTF">2014-12-22T21:51:44Z</dcterms:created>
  <dcterms:modified xsi:type="dcterms:W3CDTF">2021-10-05T15:47:00Z</dcterms:modified>
</cp:coreProperties>
</file>